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9" r:id="rId1"/>
  </p:sldMasterIdLst>
  <p:notesMasterIdLst>
    <p:notesMasterId r:id="rId26"/>
  </p:notesMasterIdLst>
  <p:sldIdLst>
    <p:sldId id="256" r:id="rId2"/>
    <p:sldId id="607" r:id="rId3"/>
    <p:sldId id="608" r:id="rId4"/>
    <p:sldId id="258" r:id="rId5"/>
    <p:sldId id="593" r:id="rId6"/>
    <p:sldId id="594" r:id="rId7"/>
    <p:sldId id="595" r:id="rId8"/>
    <p:sldId id="596" r:id="rId9"/>
    <p:sldId id="597" r:id="rId10"/>
    <p:sldId id="598" r:id="rId11"/>
    <p:sldId id="599" r:id="rId12"/>
    <p:sldId id="600" r:id="rId13"/>
    <p:sldId id="601" r:id="rId14"/>
    <p:sldId id="602" r:id="rId15"/>
    <p:sldId id="603" r:id="rId16"/>
    <p:sldId id="604" r:id="rId17"/>
    <p:sldId id="605" r:id="rId18"/>
    <p:sldId id="613" r:id="rId19"/>
    <p:sldId id="614" r:id="rId20"/>
    <p:sldId id="615" r:id="rId21"/>
    <p:sldId id="616" r:id="rId22"/>
    <p:sldId id="617" r:id="rId23"/>
    <p:sldId id="612" r:id="rId24"/>
    <p:sldId id="611" r:id="rId25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CC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浅色样式 1 - 强调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4" autoAdjust="0"/>
    <p:restoredTop sz="87750" autoAdjust="0"/>
  </p:normalViewPr>
  <p:slideViewPr>
    <p:cSldViewPr>
      <p:cViewPr varScale="1">
        <p:scale>
          <a:sx n="120" d="100"/>
          <a:sy n="120" d="100"/>
        </p:scale>
        <p:origin x="1327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7792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4B2AE6-2850-4B4A-BECC-25F9B88D17D2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5B3D426B-65A8-4A17-9E97-23FFF021654B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altLang="zh-CN" sz="2400" dirty="0">
              <a:latin typeface="微软雅黑" pitchFamily="34" charset="-122"/>
              <a:ea typeface="微软雅黑" pitchFamily="34" charset="-122"/>
            </a:rPr>
            <a:t>TFTP</a:t>
          </a:r>
          <a:r>
            <a:rPr lang="zh-CN" altLang="en-US" sz="2400" dirty="0">
              <a:latin typeface="微软雅黑" pitchFamily="34" charset="-122"/>
              <a:ea typeface="微软雅黑" pitchFamily="34" charset="-122"/>
            </a:rPr>
            <a:t>协议</a:t>
          </a:r>
        </a:p>
      </dgm:t>
    </dgm:pt>
    <dgm:pt modelId="{0083F3F2-8846-4314-9A56-04FE0804F5F2}" type="parTrans" cxnId="{C9B83911-F1FB-439A-B206-A66C3684BF79}">
      <dgm:prSet/>
      <dgm:spPr/>
      <dgm:t>
        <a:bodyPr/>
        <a:lstStyle/>
        <a:p>
          <a:endParaRPr lang="zh-CN" altLang="en-US" sz="2400">
            <a:latin typeface="微软雅黑" pitchFamily="34" charset="-122"/>
            <a:ea typeface="微软雅黑" pitchFamily="34" charset="-122"/>
          </a:endParaRPr>
        </a:p>
      </dgm:t>
    </dgm:pt>
    <dgm:pt modelId="{9A00AD39-0966-462A-8CE8-E07931FA4361}" type="sibTrans" cxnId="{C9B83911-F1FB-439A-B206-A66C3684BF79}">
      <dgm:prSet/>
      <dgm:spPr/>
      <dgm:t>
        <a:bodyPr/>
        <a:lstStyle/>
        <a:p>
          <a:endParaRPr lang="zh-CN" altLang="en-US" sz="2400">
            <a:latin typeface="微软雅黑" pitchFamily="34" charset="-122"/>
            <a:ea typeface="微软雅黑" pitchFamily="34" charset="-122"/>
          </a:endParaRPr>
        </a:p>
      </dgm:t>
    </dgm:pt>
    <dgm:pt modelId="{2654852E-1F86-41E0-851B-D9934C3DFAC8}">
      <dgm:prSet custT="1"/>
      <dgm:spPr>
        <a:solidFill>
          <a:schemeClr val="accent5">
            <a:lumMod val="50000"/>
          </a:schemeClr>
        </a:solidFill>
      </dgm:spPr>
      <dgm:t>
        <a:bodyPr/>
        <a:lstStyle/>
        <a:p>
          <a:pPr rtl="0"/>
          <a:r>
            <a:rPr lang="en-US" altLang="zh-CN" sz="2400" dirty="0">
              <a:latin typeface="微软雅黑" pitchFamily="34" charset="-122"/>
              <a:ea typeface="微软雅黑" pitchFamily="34" charset="-122"/>
            </a:rPr>
            <a:t>Socket</a:t>
          </a:r>
          <a:endParaRPr lang="zh-CN" altLang="en-US" sz="2400" dirty="0">
            <a:latin typeface="微软雅黑" pitchFamily="34" charset="-122"/>
            <a:ea typeface="微软雅黑" pitchFamily="34" charset="-122"/>
          </a:endParaRPr>
        </a:p>
      </dgm:t>
    </dgm:pt>
    <dgm:pt modelId="{FA2705B7-3DF2-4A35-8637-C2A170B986CA}" type="parTrans" cxnId="{FE60BEEA-27F6-4A06-A13C-49C259DE06F4}">
      <dgm:prSet/>
      <dgm:spPr/>
      <dgm:t>
        <a:bodyPr/>
        <a:lstStyle/>
        <a:p>
          <a:endParaRPr lang="zh-CN" altLang="en-US" sz="2400">
            <a:latin typeface="微软雅黑" pitchFamily="34" charset="-122"/>
            <a:ea typeface="微软雅黑" pitchFamily="34" charset="-122"/>
          </a:endParaRPr>
        </a:p>
      </dgm:t>
    </dgm:pt>
    <dgm:pt modelId="{514D5C8A-023A-4DBA-A4E9-83A3069F18C4}" type="sibTrans" cxnId="{FE60BEEA-27F6-4A06-A13C-49C259DE06F4}">
      <dgm:prSet/>
      <dgm:spPr/>
      <dgm:t>
        <a:bodyPr/>
        <a:lstStyle/>
        <a:p>
          <a:endParaRPr lang="zh-CN" altLang="en-US" sz="2400">
            <a:latin typeface="微软雅黑" pitchFamily="34" charset="-122"/>
            <a:ea typeface="微软雅黑" pitchFamily="34" charset="-122"/>
          </a:endParaRPr>
        </a:p>
      </dgm:t>
    </dgm:pt>
    <dgm:pt modelId="{7411D206-A4BE-4B2F-8715-D40DD0210FB5}" type="pres">
      <dgm:prSet presAssocID="{604B2AE6-2850-4B4A-BECC-25F9B88D17D2}" presName="linear" presStyleCnt="0">
        <dgm:presLayoutVars>
          <dgm:animLvl val="lvl"/>
          <dgm:resizeHandles val="exact"/>
        </dgm:presLayoutVars>
      </dgm:prSet>
      <dgm:spPr/>
    </dgm:pt>
    <dgm:pt modelId="{D4384C93-5971-4D94-B5C3-102D9278F9A3}" type="pres">
      <dgm:prSet presAssocID="{5B3D426B-65A8-4A17-9E97-23FFF021654B}" presName="parentText" presStyleLbl="node1" presStyleIdx="0" presStyleCnt="2" custScaleY="56226">
        <dgm:presLayoutVars>
          <dgm:chMax val="0"/>
          <dgm:bulletEnabled val="1"/>
        </dgm:presLayoutVars>
      </dgm:prSet>
      <dgm:spPr/>
    </dgm:pt>
    <dgm:pt modelId="{51C6A5F5-0970-4297-BB7B-494D32783FF4}" type="pres">
      <dgm:prSet presAssocID="{9A00AD39-0966-462A-8CE8-E07931FA4361}" presName="spacer" presStyleCnt="0"/>
      <dgm:spPr/>
    </dgm:pt>
    <dgm:pt modelId="{2F3A43B5-07F1-4099-A1AA-7352273E755A}" type="pres">
      <dgm:prSet presAssocID="{2654852E-1F86-41E0-851B-D9934C3DFAC8}" presName="parentText" presStyleLbl="node1" presStyleIdx="1" presStyleCnt="2" custScaleY="63551" custLinFactNeighborX="-2559" custLinFactNeighborY="3935">
        <dgm:presLayoutVars>
          <dgm:chMax val="0"/>
          <dgm:bulletEnabled val="1"/>
        </dgm:presLayoutVars>
      </dgm:prSet>
      <dgm:spPr/>
    </dgm:pt>
  </dgm:ptLst>
  <dgm:cxnLst>
    <dgm:cxn modelId="{C9B83911-F1FB-439A-B206-A66C3684BF79}" srcId="{604B2AE6-2850-4B4A-BECC-25F9B88D17D2}" destId="{5B3D426B-65A8-4A17-9E97-23FFF021654B}" srcOrd="0" destOrd="0" parTransId="{0083F3F2-8846-4314-9A56-04FE0804F5F2}" sibTransId="{9A00AD39-0966-462A-8CE8-E07931FA4361}"/>
    <dgm:cxn modelId="{40D1802D-32B9-4644-ABC8-25444E61796A}" type="presOf" srcId="{604B2AE6-2850-4B4A-BECC-25F9B88D17D2}" destId="{7411D206-A4BE-4B2F-8715-D40DD0210FB5}" srcOrd="0" destOrd="0" presId="urn:microsoft.com/office/officeart/2005/8/layout/vList2"/>
    <dgm:cxn modelId="{ACE4EF86-70CC-458F-9655-9AD042AEE7F9}" type="presOf" srcId="{2654852E-1F86-41E0-851B-D9934C3DFAC8}" destId="{2F3A43B5-07F1-4099-A1AA-7352273E755A}" srcOrd="0" destOrd="0" presId="urn:microsoft.com/office/officeart/2005/8/layout/vList2"/>
    <dgm:cxn modelId="{33369191-A9F2-4FA8-88AB-60450DF650E1}" type="presOf" srcId="{5B3D426B-65A8-4A17-9E97-23FFF021654B}" destId="{D4384C93-5971-4D94-B5C3-102D9278F9A3}" srcOrd="0" destOrd="0" presId="urn:microsoft.com/office/officeart/2005/8/layout/vList2"/>
    <dgm:cxn modelId="{FE60BEEA-27F6-4A06-A13C-49C259DE06F4}" srcId="{604B2AE6-2850-4B4A-BECC-25F9B88D17D2}" destId="{2654852E-1F86-41E0-851B-D9934C3DFAC8}" srcOrd="1" destOrd="0" parTransId="{FA2705B7-3DF2-4A35-8637-C2A170B986CA}" sibTransId="{514D5C8A-023A-4DBA-A4E9-83A3069F18C4}"/>
    <dgm:cxn modelId="{31D1DCB0-2F1E-4148-BCA2-537EE3CDBBCE}" type="presParOf" srcId="{7411D206-A4BE-4B2F-8715-D40DD0210FB5}" destId="{D4384C93-5971-4D94-B5C3-102D9278F9A3}" srcOrd="0" destOrd="0" presId="urn:microsoft.com/office/officeart/2005/8/layout/vList2"/>
    <dgm:cxn modelId="{50E53F96-05B1-4AC8-837A-05D7E3801D3F}" type="presParOf" srcId="{7411D206-A4BE-4B2F-8715-D40DD0210FB5}" destId="{51C6A5F5-0970-4297-BB7B-494D32783FF4}" srcOrd="1" destOrd="0" presId="urn:microsoft.com/office/officeart/2005/8/layout/vList2"/>
    <dgm:cxn modelId="{884385A2-AE0D-48B2-B0EF-50E2F0381DE1}" type="presParOf" srcId="{7411D206-A4BE-4B2F-8715-D40DD0210FB5}" destId="{2F3A43B5-07F1-4099-A1AA-7352273E755A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384C93-5971-4D94-B5C3-102D9278F9A3}">
      <dsp:nvSpPr>
        <dsp:cNvPr id="0" name=""/>
        <dsp:cNvSpPr/>
      </dsp:nvSpPr>
      <dsp:spPr>
        <a:xfrm>
          <a:off x="0" y="1808124"/>
          <a:ext cx="7258072" cy="673632"/>
        </a:xfrm>
        <a:prstGeom prst="roundRect">
          <a:avLst/>
        </a:prstGeom>
        <a:solidFill>
          <a:schemeClr val="accent5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>
              <a:latin typeface="微软雅黑" pitchFamily="34" charset="-122"/>
              <a:ea typeface="微软雅黑" pitchFamily="34" charset="-122"/>
            </a:rPr>
            <a:t>TFTP</a:t>
          </a:r>
          <a:r>
            <a:rPr lang="zh-CN" altLang="en-US" sz="2400" kern="1200" dirty="0">
              <a:latin typeface="微软雅黑" pitchFamily="34" charset="-122"/>
              <a:ea typeface="微软雅黑" pitchFamily="34" charset="-122"/>
            </a:rPr>
            <a:t>协议</a:t>
          </a:r>
        </a:p>
      </dsp:txBody>
      <dsp:txXfrm>
        <a:off x="32884" y="1841008"/>
        <a:ext cx="7192304" cy="607864"/>
      </dsp:txXfrm>
    </dsp:sp>
    <dsp:sp modelId="{2F3A43B5-07F1-4099-A1AA-7352273E755A}">
      <dsp:nvSpPr>
        <dsp:cNvPr id="0" name=""/>
        <dsp:cNvSpPr/>
      </dsp:nvSpPr>
      <dsp:spPr>
        <a:xfrm>
          <a:off x="0" y="2673329"/>
          <a:ext cx="7258072" cy="761391"/>
        </a:xfrm>
        <a:prstGeom prst="roundRect">
          <a:avLst/>
        </a:prstGeom>
        <a:solidFill>
          <a:schemeClr val="accent5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>
              <a:latin typeface="微软雅黑" pitchFamily="34" charset="-122"/>
              <a:ea typeface="微软雅黑" pitchFamily="34" charset="-122"/>
            </a:rPr>
            <a:t>Socket</a:t>
          </a:r>
          <a:endParaRPr lang="zh-CN" altLang="en-US" sz="2400" kern="1200" dirty="0">
            <a:latin typeface="微软雅黑" pitchFamily="34" charset="-122"/>
            <a:ea typeface="微软雅黑" pitchFamily="34" charset="-122"/>
          </a:endParaRPr>
        </a:p>
      </dsp:txBody>
      <dsp:txXfrm>
        <a:off x="37168" y="2710497"/>
        <a:ext cx="7183736" cy="6870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4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184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84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3AE0ED4-C5B7-4BB8-895E-55998A2DC232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632654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21021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654383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在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中，一次请求中所有包的源和目标都由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Transfer ID(TID)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来标示。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规定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值就是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包中的源和目标端口。</a:t>
            </a:r>
            <a:endParaRPr lang="en-US" altLang="zh-CN" sz="1800" kern="100" dirty="0">
              <a:solidFill>
                <a:srgbClr val="333333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endParaRPr lang="en-US" altLang="zh-CN" sz="1800" kern="100" dirty="0">
              <a:solidFill>
                <a:srgbClr val="333333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以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WRQ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为例，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向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69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端口发送一个文件请求包，这个文件请求包中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的源端口号为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（假设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选择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4845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作为它的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），目标端口为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69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（这个时候由于请求还未接受，所以这次请求的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包中目标端口不是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）。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收到这个请求后，将另外采用一个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端口（应该另启动了一个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 Socket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）假设为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来回复这个请求的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ACK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。这样，这个回复的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包的源端口就是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（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=4849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），目标就是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端口（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TID=4845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）。以后，这次请求的后续所有包都在端口为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4845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和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中来往。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972953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在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中，一次请求中所有包的源和目标都由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Transfer ID(TID)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来标示。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规定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值就是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包中的源和目标端口。</a:t>
            </a:r>
            <a:endParaRPr lang="en-US" altLang="zh-CN" sz="1800" kern="100" dirty="0">
              <a:solidFill>
                <a:srgbClr val="333333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endParaRPr lang="en-US" altLang="zh-CN" sz="1800" kern="100" dirty="0">
              <a:solidFill>
                <a:srgbClr val="333333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以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WRQ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为例，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向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69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端口发送一个文件请求包，这个文件请求包中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的源端口号为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（假设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选择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4845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作为它的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），目标端口为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69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（这个时候由于请求还未接受，所以这次请求的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包中目标端口不是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）。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收到这个请求后，将另外采用一个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端口（应该另启动了一个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 Socket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）假设为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来回复这个请求的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ACK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。这样，这个回复的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包的源端口就是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（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=4849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），目标就是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端口（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TID=4845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）。以后，这次请求的后续所有包都在端口为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4845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和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中来往。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552598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流式套接字提供了一种可靠的、面向连接的数据传输方法，使用传输控制协议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TCP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数据报套接字提供了一种不可靠的、非连接的数据包传输方式，使用用户数据报协议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038659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551753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152188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958051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925628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751086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20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9849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354985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21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243834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22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417796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、调试方法除了常用的代码调试方法外，报文</a:t>
            </a:r>
            <a:r>
              <a:rPr lang="zh-CN" altLang="en-US"/>
              <a:t>分析必不可少；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、注意服务器端口的变化。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24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76079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6F99D747-3BE7-49DD-8A53-E19C9A844EFC}" type="slidenum">
              <a:rPr lang="en-US" altLang="zh-CN"/>
              <a:pPr eaLnBrk="1" hangingPunct="1"/>
              <a:t>4</a:t>
            </a:fld>
            <a:endParaRPr lang="en-US" altLang="zh-CN"/>
          </a:p>
        </p:txBody>
      </p:sp>
      <p:sp>
        <p:nvSpPr>
          <p:cNvPr id="155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5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0472103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708928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103765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757742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662553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33051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07361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oleObject" Target="../embeddings/oleObject4.bin"/><Relationship Id="rId7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png"/><Relationship Id="rId5" Type="http://schemas.openxmlformats.org/officeDocument/2006/relationships/oleObject" Target="../embeddings/oleObject5.bin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7"/>
          <p:cNvSpPr>
            <a:spLocks noChangeArrowheads="1"/>
          </p:cNvSpPr>
          <p:nvPr/>
        </p:nvSpPr>
        <p:spPr bwMode="gray">
          <a:xfrm>
            <a:off x="0" y="0"/>
            <a:ext cx="9144000" cy="609600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100000">
                <a:schemeClr val="tx2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graphicFrame>
        <p:nvGraphicFramePr>
          <p:cNvPr id="5" name="Object 19"/>
          <p:cNvGraphicFramePr>
            <a:graphicFrameLocks noChangeAspect="1"/>
          </p:cNvGraphicFramePr>
          <p:nvPr/>
        </p:nvGraphicFramePr>
        <p:xfrm>
          <a:off x="0" y="633413"/>
          <a:ext cx="3114675" cy="349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532" name="Image" r:id="rId3" imgW="4241270" imgH="5396825" progId="">
                  <p:embed/>
                </p:oleObj>
              </mc:Choice>
              <mc:Fallback>
                <p:oleObj name="Image" r:id="rId3" imgW="4241270" imgH="5396825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633413"/>
                        <a:ext cx="3114675" cy="3495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20"/>
          <p:cNvGraphicFramePr>
            <a:graphicFrameLocks noChangeAspect="1"/>
          </p:cNvGraphicFramePr>
          <p:nvPr/>
        </p:nvGraphicFramePr>
        <p:xfrm>
          <a:off x="6172200" y="633413"/>
          <a:ext cx="2971800" cy="349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533" name="Image" r:id="rId5" imgW="3263492" imgH="4863492" progId="">
                  <p:embed/>
                </p:oleObj>
              </mc:Choice>
              <mc:Fallback>
                <p:oleObj name="Image" r:id="rId5" imgW="3263492" imgH="4863492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72200" y="633413"/>
                        <a:ext cx="2971800" cy="3495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21"/>
          <p:cNvGraphicFramePr>
            <a:graphicFrameLocks noChangeAspect="1"/>
          </p:cNvGraphicFramePr>
          <p:nvPr/>
        </p:nvGraphicFramePr>
        <p:xfrm>
          <a:off x="3108325" y="633413"/>
          <a:ext cx="3063875" cy="349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534" name="Image" r:id="rId7" imgW="3492063" imgH="4926984" progId="">
                  <p:embed/>
                </p:oleObj>
              </mc:Choice>
              <mc:Fallback>
                <p:oleObj name="Image" r:id="rId7" imgW="3492063" imgH="492698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08325" y="633413"/>
                        <a:ext cx="3063875" cy="3495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2"/>
          <p:cNvSpPr>
            <a:spLocks noGrp="1" noChangeArrowheads="1"/>
          </p:cNvSpPr>
          <p:nvPr>
            <p:ph type="ctrTitle"/>
          </p:nvPr>
        </p:nvSpPr>
        <p:spPr bwMode="gray">
          <a:xfrm>
            <a:off x="457200" y="4114800"/>
            <a:ext cx="8229600" cy="762000"/>
          </a:xfrm>
          <a:prstGeom prst="rect">
            <a:avLst/>
          </a:prstGeom>
        </p:spPr>
        <p:txBody>
          <a:bodyPr/>
          <a:lstStyle>
            <a:lvl1pPr algn="ctr">
              <a:defRPr sz="320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altLang="zh-CN" dirty="0"/>
          </a:p>
        </p:txBody>
      </p:sp>
      <p:sp>
        <p:nvSpPr>
          <p:cNvPr id="11" name="Rectangle 3"/>
          <p:cNvSpPr>
            <a:spLocks noGrp="1" noChangeArrowheads="1"/>
          </p:cNvSpPr>
          <p:nvPr>
            <p:ph type="subTitle" idx="1"/>
          </p:nvPr>
        </p:nvSpPr>
        <p:spPr bwMode="gray">
          <a:xfrm>
            <a:off x="1524000" y="4948238"/>
            <a:ext cx="5943600" cy="609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单击此处编辑母版副标题样式</a:t>
            </a:r>
            <a:endParaRPr lang="en-US" altLang="zh-CN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 algn="ctr">
              <a:defRPr sz="1200">
                <a:latin typeface="+mj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2" name="Rectangle 6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Garamond" panose="02020404030301010803" pitchFamily="18" charset="0"/>
              </a:defRPr>
            </a:lvl1pPr>
          </a:lstStyle>
          <a:p>
            <a:fld id="{28A0DEFE-93F7-474A-80F1-0827C427A71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36837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493713"/>
            <a:ext cx="2057400" cy="5599112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493713"/>
            <a:ext cx="6019800" cy="559911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BFBD8D-EB8B-41CB-BFD5-D0AF4B82D8A1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855B4EA-D032-4ECC-8AEB-F672458BB3CE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66525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974A68-F249-4AEF-AD6E-93D9103BEC8E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764843-552E-46E8-9BF3-02BC6DA1ED0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61089674"/>
      </p:ext>
    </p:extLst>
  </p:cSld>
  <p:clrMapOvr>
    <a:masterClrMapping/>
  </p:clrMapOvr>
  <p:hf sldNum="0"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8596" y="2214554"/>
            <a:ext cx="8229600" cy="35719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206775-C2EE-43D0-AA53-8FEA68DD75EB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90DF4B0-7E88-423F-B3F8-0538E77AF4E3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81696872"/>
      </p:ext>
    </p:extLst>
  </p:cSld>
  <p:clrMapOvr>
    <a:masterClrMapping/>
  </p:clrMapOvr>
  <p:hf sldNum="0"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620688"/>
            <a:ext cx="8229600" cy="5472137"/>
          </a:xfrm>
        </p:spPr>
        <p:txBody>
          <a:bodyPr/>
          <a:lstStyle>
            <a:lvl1pPr>
              <a:lnSpc>
                <a:spcPct val="120000"/>
              </a:lnSpc>
              <a:defRPr sz="2800"/>
            </a:lvl1pPr>
            <a:lvl2pPr>
              <a:lnSpc>
                <a:spcPct val="120000"/>
              </a:lnSpc>
              <a:defRPr sz="2400"/>
            </a:lvl2pPr>
            <a:lvl3pPr>
              <a:lnSpc>
                <a:spcPct val="120000"/>
              </a:lnSpc>
              <a:defRPr sz="2000"/>
            </a:lvl3pPr>
            <a:lvl4pPr>
              <a:lnSpc>
                <a:spcPct val="120000"/>
              </a:lnSpc>
              <a:defRPr sz="2000"/>
            </a:lvl4pPr>
            <a:lvl5pPr>
              <a:lnSpc>
                <a:spcPct val="120000"/>
              </a:lnSpc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3078" y="88660"/>
            <a:ext cx="6215106" cy="357190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978606-6569-4B50-8A30-B88710B32B9A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EA0CBFB-73B9-4F45-8B28-D656C9FE4955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25145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5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705291"/>
      </p:ext>
    </p:extLst>
  </p:cSld>
  <p:clrMapOvr>
    <a:masterClrMapping/>
  </p:clrMapOvr>
  <p:hf sldNum="0"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33316"/>
            <a:ext cx="6715140" cy="3952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371600"/>
            <a:ext cx="40386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40386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335399793"/>
      </p:ext>
    </p:extLst>
  </p:cSld>
  <p:clrMapOvr>
    <a:masterClrMapping/>
  </p:clrMapOvr>
  <p:hf sldNum="0"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229600" cy="7032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341438"/>
            <a:ext cx="4038600" cy="47513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41438"/>
            <a:ext cx="4038600" cy="47513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C17670-107E-4923-A4F8-F73A55E856FA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D96308-09CB-4E61-AE5A-91BDB0794F84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491066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229600" cy="7032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49D8DA-9833-4711-9B26-8177EE070712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23147C-8087-4891-999E-4657B2572C8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440666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229600" cy="7032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457200" y="1341438"/>
            <a:ext cx="8229600" cy="4751387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C00E3F-8C47-430D-8A74-672216757C77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1AC2331-B586-400A-AF92-3AB6549E2D0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826642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229600" cy="7032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341438"/>
            <a:ext cx="4038600" cy="47513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341438"/>
            <a:ext cx="4038600" cy="22987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3792538"/>
            <a:ext cx="4038600" cy="23002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9B6704-80A3-44DF-879A-4A7DE59855EA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075090D-0C4D-4F79-92FB-09C9B703F2A8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35777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0A3A0E-57DD-4AAA-B5FF-AE062CE48C2B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209B0F-0D3D-4478-A19F-87DECED616A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75359585"/>
      </p:ext>
    </p:extLst>
  </p:cSld>
  <p:clrMapOvr>
    <a:masterClrMapping/>
  </p:clrMapOvr>
  <p:hf sldNum="0"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FE52C1-AE52-4A18-8206-D962F8816B50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0BD440A-811A-4914-B892-F4E060302F7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34237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341438"/>
            <a:ext cx="4038600" cy="47513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41438"/>
            <a:ext cx="4038600" cy="47513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710E1B-8F91-474E-BB5B-6BD3072B46B0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E0D7DC8-E8DA-4061-A4DE-D7D99D75415E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38713377"/>
      </p:ext>
    </p:extLst>
  </p:cSld>
  <p:clrMapOvr>
    <a:masterClrMapping/>
  </p:clrMapOvr>
  <p:hf sldNum="0"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BB7A9B-F881-40D7-8510-38CA95B327C8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8A6CF86-BEA9-4C9A-B845-7C0B18C8F0E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64267988"/>
      </p:ext>
    </p:extLst>
  </p:cSld>
  <p:clrMapOvr>
    <a:masterClrMapping/>
  </p:clrMapOvr>
  <p:hf sldNum="0"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D7FDB4-A1A9-4DD0-9B35-F88CDED2BF58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E00BB37-4A05-4B11-9D91-2034396C7C1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43120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1428736"/>
            <a:ext cx="5111750" cy="469742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AF2C98-D778-4D51-8E98-33FE3B0631FC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E96546E-323A-45D5-B366-DE7144B0C8C1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07520870"/>
      </p:ext>
    </p:extLst>
  </p:cSld>
  <p:clrMapOvr>
    <a:masterClrMapping/>
  </p:clrMapOvr>
  <p:hf sldNum="0"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62B675-982C-4E05-A78C-EAA091CB4998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71D3754-7DB6-4A60-A093-7CB48304F0E3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5779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680D3D-CDB8-4B8B-875C-6C2B3007F884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347F1C9-376C-4958-973F-89944B075DA8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04821522"/>
      </p:ext>
    </p:extLst>
  </p:cSld>
  <p:clrMapOvr>
    <a:masterClrMapping/>
  </p:clrMapOvr>
  <p:hf sldNum="0"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oleObject" Target="../embeddings/oleObject3.bin"/><Relationship Id="rId3" Type="http://schemas.openxmlformats.org/officeDocument/2006/relationships/slideLayout" Target="../slideLayouts/slideLayout3.xml"/><Relationship Id="rId21" Type="http://schemas.openxmlformats.org/officeDocument/2006/relationships/vmlDrawing" Target="../drawings/vmlDrawing1.v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oleObject" Target="../embeddings/oleObject2.bin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oleObject" Target="../embeddings/oleObject1.bin"/><Relationship Id="rId27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341438"/>
            <a:ext cx="8229600" cy="4751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600">
                <a:latin typeface="+mj-lt"/>
              </a:defRPr>
            </a:lvl1pPr>
          </a:lstStyle>
          <a:p>
            <a:pPr>
              <a:defRPr/>
            </a:pPr>
            <a:fld id="{13F82D44-8949-4D66-8EBD-CA551B9C0051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795963" y="6237288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600">
                <a:latin typeface="Garamond" panose="02020404030301010803" pitchFamily="18" charset="0"/>
              </a:defRPr>
            </a:lvl1pPr>
          </a:lstStyle>
          <a:p>
            <a:fld id="{A5E1CD83-D750-4400-B446-45A0BC46DB10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1029" name="Rectangle 16"/>
          <p:cNvSpPr>
            <a:spLocks noChangeArrowheads="1"/>
          </p:cNvSpPr>
          <p:nvPr userDrawn="1"/>
        </p:nvSpPr>
        <p:spPr bwMode="gray">
          <a:xfrm>
            <a:off x="0" y="0"/>
            <a:ext cx="9144000" cy="500063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100000">
                <a:schemeClr val="tx2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grpSp>
        <p:nvGrpSpPr>
          <p:cNvPr id="1030" name="Group 17"/>
          <p:cNvGrpSpPr>
            <a:grpSpLocks/>
          </p:cNvGrpSpPr>
          <p:nvPr/>
        </p:nvGrpSpPr>
        <p:grpSpPr bwMode="auto">
          <a:xfrm>
            <a:off x="6729413" y="-11113"/>
            <a:ext cx="2414587" cy="511176"/>
            <a:chOff x="0" y="390"/>
            <a:chExt cx="5760" cy="2202"/>
          </a:xfrm>
        </p:grpSpPr>
        <p:graphicFrame>
          <p:nvGraphicFramePr>
            <p:cNvPr id="1032" name="Object 18"/>
            <p:cNvGraphicFramePr>
              <a:graphicFrameLocks noChangeAspect="1"/>
            </p:cNvGraphicFramePr>
            <p:nvPr/>
          </p:nvGraphicFramePr>
          <p:xfrm>
            <a:off x="0" y="390"/>
            <a:ext cx="1962" cy="22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89" name="Image" r:id="rId22" imgW="4241270" imgH="5396825" progId="">
                    <p:embed/>
                  </p:oleObj>
                </mc:Choice>
                <mc:Fallback>
                  <p:oleObj name="Image" r:id="rId22" imgW="4241270" imgH="5396825" progId="">
                    <p:embed/>
                    <p:pic>
                      <p:nvPicPr>
                        <p:cNvPr id="0" name="Object 1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0" y="390"/>
                          <a:ext cx="1962" cy="220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458F8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2B166E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C0C0C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33" name="Object 19"/>
            <p:cNvGraphicFramePr>
              <a:graphicFrameLocks noChangeAspect="1"/>
            </p:cNvGraphicFramePr>
            <p:nvPr/>
          </p:nvGraphicFramePr>
          <p:xfrm>
            <a:off x="3888" y="390"/>
            <a:ext cx="1872" cy="22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90" name="Image" r:id="rId24" imgW="3263492" imgH="4863492" progId="">
                    <p:embed/>
                  </p:oleObj>
                </mc:Choice>
                <mc:Fallback>
                  <p:oleObj name="Image" r:id="rId24" imgW="3263492" imgH="4863492" progId="">
                    <p:embed/>
                    <p:pic>
                      <p:nvPicPr>
                        <p:cNvPr id="0" name="Object 1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888" y="390"/>
                          <a:ext cx="1872" cy="220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458F8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2B166E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C0C0C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34" name="Object 20"/>
            <p:cNvGraphicFramePr>
              <a:graphicFrameLocks noChangeAspect="1"/>
            </p:cNvGraphicFramePr>
            <p:nvPr/>
          </p:nvGraphicFramePr>
          <p:xfrm>
            <a:off x="1958" y="390"/>
            <a:ext cx="1930" cy="22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91" name="Image" r:id="rId26" imgW="3492063" imgH="4926984" progId="">
                    <p:embed/>
                  </p:oleObj>
                </mc:Choice>
                <mc:Fallback>
                  <p:oleObj name="Image" r:id="rId26" imgW="3492063" imgH="4926984" progId="">
                    <p:embed/>
                    <p:pic>
                      <p:nvPicPr>
                        <p:cNvPr id="0" name="Object 2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958" y="390"/>
                          <a:ext cx="1930" cy="220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458F8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2B166E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C0C0C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031" name="标题占位符 15"/>
          <p:cNvSpPr>
            <a:spLocks noGrp="1"/>
          </p:cNvSpPr>
          <p:nvPr>
            <p:ph type="title"/>
          </p:nvPr>
        </p:nvSpPr>
        <p:spPr bwMode="auto">
          <a:xfrm>
            <a:off x="285750" y="11113"/>
            <a:ext cx="6357938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9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69" r:id="rId9"/>
    <p:sldLayoutId id="2147483870" r:id="rId10"/>
    <p:sldLayoutId id="2147483871" r:id="rId11"/>
    <p:sldLayoutId id="2147483872" r:id="rId12"/>
    <p:sldLayoutId id="2147483873" r:id="rId13"/>
    <p:sldLayoutId id="2147483880" r:id="rId14"/>
    <p:sldLayoutId id="2147483881" r:id="rId15"/>
    <p:sldLayoutId id="2147483875" r:id="rId16"/>
    <p:sldLayoutId id="2147483876" r:id="rId17"/>
    <p:sldLayoutId id="2147483877" r:id="rId18"/>
    <p:sldLayoutId id="2147483878" r:id="rId19"/>
  </p:sldLayoutIdLst>
  <p:hf sldNum="0" hdr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Garamond" pitchFamily="18" charset="0"/>
          <a:ea typeface="宋体" pitchFamily="2" charset="-122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Garamond" pitchFamily="18" charset="0"/>
          <a:ea typeface="宋体" pitchFamily="2" charset="-122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Garamond" pitchFamily="18" charset="0"/>
          <a:ea typeface="宋体" pitchFamily="2" charset="-122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Garamond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chemeClr val="tx2"/>
        </a:buClr>
        <a:buFont typeface="Wingdings" panose="05000000000000000000" pitchFamily="2" charset="2"/>
        <a:buChar char="u"/>
        <a:defRPr sz="3200">
          <a:solidFill>
            <a:srgbClr val="003319"/>
          </a:solidFill>
          <a:latin typeface="微软雅黑" pitchFamily="34" charset="-122"/>
          <a:ea typeface="微软雅黑" pitchFamily="34" charset="-122"/>
          <a:cs typeface="+mn-cs"/>
        </a:defRPr>
      </a:lvl1pPr>
      <a:lvl2pPr marL="669925" indent="-325438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0099"/>
        </a:buClr>
        <a:buFont typeface="Wingdings" panose="05000000000000000000" pitchFamily="2" charset="2"/>
        <a:buChar char="u"/>
        <a:defRPr sz="2800">
          <a:solidFill>
            <a:srgbClr val="333399"/>
          </a:solidFill>
          <a:latin typeface="微软雅黑" pitchFamily="34" charset="-122"/>
          <a:ea typeface="微软雅黑" pitchFamily="34" charset="-122"/>
        </a:defRPr>
      </a:lvl2pPr>
      <a:lvl3pPr marL="1022350" indent="-350838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0099"/>
        </a:buClr>
        <a:buFont typeface="Wingdings" panose="05000000000000000000" pitchFamily="2" charset="2"/>
        <a:buChar char="u"/>
        <a:defRPr sz="2400">
          <a:solidFill>
            <a:schemeClr val="tx1"/>
          </a:solidFill>
          <a:latin typeface="微软雅黑" pitchFamily="34" charset="-122"/>
          <a:ea typeface="微软雅黑" pitchFamily="34" charset="-122"/>
        </a:defRPr>
      </a:lvl3pPr>
      <a:lvl4pPr marL="1339850" indent="-315913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0099"/>
        </a:buClr>
        <a:buFont typeface="Wingdings" panose="05000000000000000000" pitchFamily="2" charset="2"/>
        <a:buChar char="u"/>
        <a:defRPr sz="2200">
          <a:solidFill>
            <a:srgbClr val="997300"/>
          </a:solidFill>
          <a:latin typeface="微软雅黑" pitchFamily="34" charset="-122"/>
          <a:ea typeface="微软雅黑" pitchFamily="34" charset="-122"/>
        </a:defRPr>
      </a:lvl4pPr>
      <a:lvl5pPr marL="1681163" indent="-339725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0099"/>
        </a:buClr>
        <a:buFont typeface="Wingdings" panose="05000000000000000000" pitchFamily="2" charset="2"/>
        <a:buChar char="u"/>
        <a:defRPr sz="2000">
          <a:solidFill>
            <a:srgbClr val="C00000"/>
          </a:solidFill>
          <a:latin typeface="微软雅黑" pitchFamily="34" charset="-122"/>
          <a:ea typeface="微软雅黑" pitchFamily="34" charset="-122"/>
        </a:defRPr>
      </a:lvl5pPr>
      <a:lvl6pPr marL="2138363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6pPr>
      <a:lvl7pPr marL="2595563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7pPr>
      <a:lvl8pPr marL="3052763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8pPr>
      <a:lvl9pPr marL="3509963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Visio_Drawing.vsdx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9.emf"/><Relationship Id="rId4" Type="http://schemas.openxmlformats.org/officeDocument/2006/relationships/package" Target="../embeddings/Microsoft_Visio_Drawing1.vsdx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%E6%9C%8D%E5%8A%A1%E5%99%A8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baike.baidu.com/item/%E6%96%87%E4%BB%B6%E4%BC%A0%E8%BE%93%E6%9C%8D%E5%8A%A1/5389842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457200" y="4357688"/>
            <a:ext cx="8229600" cy="871512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计算机通信与网络实验</a:t>
            </a: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——TFTP</a:t>
            </a:r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服务器实现</a:t>
            </a:r>
            <a:b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zh-CN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228248" y="5657671"/>
            <a:ext cx="275588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b="1" dirty="0"/>
              <a:t>华中科技大学计算机学院</a:t>
            </a:r>
            <a:endParaRPr lang="en-US" altLang="zh-CN" b="1" dirty="0"/>
          </a:p>
          <a:p>
            <a:pPr algn="r"/>
            <a:r>
              <a:rPr lang="zh-CN" altLang="en-US" b="1" dirty="0"/>
              <a:t>网络空间安全学院</a:t>
            </a:r>
            <a:endParaRPr lang="en-US" altLang="zh-CN" b="1" dirty="0"/>
          </a:p>
          <a:p>
            <a:pPr algn="r"/>
            <a:r>
              <a:rPr lang="zh-CN" altLang="en-US" b="1" dirty="0"/>
              <a:t>肖凌</a:t>
            </a:r>
            <a:endParaRPr lang="en-US" altLang="zh-CN" b="1" dirty="0"/>
          </a:p>
          <a:p>
            <a:pPr algn="r"/>
            <a:r>
              <a:rPr lang="en-US" altLang="zh-CN" b="1" dirty="0"/>
              <a:t>lingx@hust.edu.cn</a:t>
            </a:r>
            <a:endParaRPr lang="zh-CN" altLang="en-US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10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262733"/>
            <a:ext cx="8291264" cy="3102371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3415605" cy="708025"/>
            <a:chOff x="411480" y="47753"/>
            <a:chExt cx="6423883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6158618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6388960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数据包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-ERROR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088FDEB5-F6B8-46D2-B7C6-4387B0737ED8}"/>
              </a:ext>
            </a:extLst>
          </p:cNvPr>
          <p:cNvSpPr txBox="1"/>
          <p:nvPr/>
        </p:nvSpPr>
        <p:spPr>
          <a:xfrm>
            <a:off x="437956" y="5157192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Error Code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错误码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A877227-8F76-4ECF-85B5-3A1FAEE85056}"/>
              </a:ext>
            </a:extLst>
          </p:cNvPr>
          <p:cNvSpPr txBox="1"/>
          <p:nvPr/>
        </p:nvSpPr>
        <p:spPr>
          <a:xfrm>
            <a:off x="446372" y="5589240"/>
            <a:ext cx="8240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Error Message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错误的字符串描述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0027343-43B9-43F8-B36D-343B7616B5C9}"/>
              </a:ext>
            </a:extLst>
          </p:cNvPr>
          <p:cNvSpPr txBox="1"/>
          <p:nvPr/>
        </p:nvSpPr>
        <p:spPr>
          <a:xfrm>
            <a:off x="437956" y="4695527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Operation Code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操作码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5-DATA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2274" name="Picture 2">
            <a:extLst>
              <a:ext uri="{FF2B5EF4-FFF2-40B4-BE49-F238E27FC236}">
                <a16:creationId xmlns:a16="http://schemas.microsoft.com/office/drawing/2014/main" id="{179A3C9E-791D-4828-980B-44657A6F3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737470"/>
            <a:ext cx="7779178" cy="2339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88592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11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262733"/>
            <a:ext cx="8291264" cy="4542531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4855765" cy="708025"/>
            <a:chOff x="411480" y="47753"/>
            <a:chExt cx="6423883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6158618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6388960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数据包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-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错误码信息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4FAB65DC-C855-49AE-B490-5AA4618A45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4786452"/>
              </p:ext>
            </p:extLst>
          </p:nvPr>
        </p:nvGraphicFramePr>
        <p:xfrm>
          <a:off x="1331640" y="1844824"/>
          <a:ext cx="6552728" cy="364414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59813">
                  <a:extLst>
                    <a:ext uri="{9D8B030D-6E8A-4147-A177-3AD203B41FA5}">
                      <a16:colId xmlns:a16="http://schemas.microsoft.com/office/drawing/2014/main" val="1796410050"/>
                    </a:ext>
                  </a:extLst>
                </a:gridCol>
                <a:gridCol w="5592915">
                  <a:extLst>
                    <a:ext uri="{9D8B030D-6E8A-4147-A177-3AD203B41FA5}">
                      <a16:colId xmlns:a16="http://schemas.microsoft.com/office/drawing/2014/main" val="2304921934"/>
                    </a:ext>
                  </a:extLst>
                </a:gridCol>
              </a:tblGrid>
              <a:tr h="402413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zh-CN" sz="1600" kern="100" dirty="0">
                          <a:effectLst/>
                        </a:rPr>
                        <a:t>错误码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zh-CN" sz="1600" kern="100">
                          <a:effectLst/>
                        </a:rPr>
                        <a:t>表示的意思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28865275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0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>
                          <a:effectLst/>
                        </a:rPr>
                        <a:t>未定义 </a:t>
                      </a:r>
                      <a:r>
                        <a:rPr lang="en-US" sz="1600" kern="100">
                          <a:effectLst/>
                        </a:rPr>
                        <a:t>Not defined, see error message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8472787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1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>
                          <a:effectLst/>
                        </a:rPr>
                        <a:t>文件未找到</a:t>
                      </a:r>
                      <a:r>
                        <a:rPr lang="en-US" sz="1600" kern="100">
                          <a:effectLst/>
                        </a:rPr>
                        <a:t>File not found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83160706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2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>
                          <a:effectLst/>
                        </a:rPr>
                        <a:t>访问被拒绝 </a:t>
                      </a:r>
                      <a:r>
                        <a:rPr lang="en-US" sz="1600" kern="100">
                          <a:effectLst/>
                        </a:rPr>
                        <a:t>Access violation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8386365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3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 dirty="0">
                          <a:effectLst/>
                        </a:rPr>
                        <a:t>磁盘满或超出可分配空间</a:t>
                      </a:r>
                      <a:r>
                        <a:rPr lang="en-US" sz="1600" kern="100" dirty="0">
                          <a:effectLst/>
                        </a:rPr>
                        <a:t>Disk full or allocation exceeded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74405105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4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 dirty="0">
                          <a:effectLst/>
                        </a:rPr>
                        <a:t>非法的</a:t>
                      </a:r>
                      <a:r>
                        <a:rPr lang="en-US" sz="1600" kern="100" dirty="0">
                          <a:effectLst/>
                        </a:rPr>
                        <a:t>TFTP</a:t>
                      </a:r>
                      <a:r>
                        <a:rPr lang="zh-CN" sz="1600" kern="100" dirty="0">
                          <a:effectLst/>
                        </a:rPr>
                        <a:t>操作</a:t>
                      </a:r>
                      <a:r>
                        <a:rPr lang="en-US" sz="1600" kern="100" dirty="0">
                          <a:effectLst/>
                        </a:rPr>
                        <a:t>Illegal TFTP operation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64973035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5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 dirty="0">
                          <a:effectLst/>
                        </a:rPr>
                        <a:t>未知的传输</a:t>
                      </a:r>
                      <a:r>
                        <a:rPr lang="en-US" sz="1600" kern="100" dirty="0">
                          <a:effectLst/>
                        </a:rPr>
                        <a:t>ID Unknown transfer ID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14318335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6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 dirty="0">
                          <a:effectLst/>
                        </a:rPr>
                        <a:t>文件已经存在</a:t>
                      </a:r>
                      <a:r>
                        <a:rPr lang="en-US" sz="1600" kern="100" dirty="0">
                          <a:effectLst/>
                        </a:rPr>
                        <a:t>File already exists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82080672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7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 dirty="0">
                          <a:effectLst/>
                        </a:rPr>
                        <a:t>没有该用户</a:t>
                      </a:r>
                      <a:r>
                        <a:rPr lang="en-US" sz="1600" kern="100" dirty="0">
                          <a:effectLst/>
                        </a:rPr>
                        <a:t>No such user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266628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1452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12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980729"/>
            <a:ext cx="4114800" cy="5328592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620688"/>
            <a:ext cx="3487613" cy="708025"/>
            <a:chOff x="411480" y="47753"/>
            <a:chExt cx="6423883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6158618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6388960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TFTP-WRQ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工作流程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7" name="Rectangle 2">
            <a:extLst>
              <a:ext uri="{FF2B5EF4-FFF2-40B4-BE49-F238E27FC236}">
                <a16:creationId xmlns:a16="http://schemas.microsoft.com/office/drawing/2014/main" id="{FB5E0394-882C-4227-96A7-E95B86E93AE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899592" y="-99392"/>
            <a:ext cx="6611436" cy="477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906476B1-8EAE-49F9-A996-B27195B06E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8809107"/>
              </p:ext>
            </p:extLst>
          </p:nvPr>
        </p:nvGraphicFramePr>
        <p:xfrm>
          <a:off x="899592" y="1643751"/>
          <a:ext cx="3343596" cy="45453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46" name="Visio" r:id="rId4" imgW="3733858" imgH="5086236" progId="Visio.Drawing.15">
                  <p:embed/>
                </p:oleObj>
              </mc:Choice>
              <mc:Fallback>
                <p:oleObj name="Visio" r:id="rId4" imgW="3733858" imgH="5086236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9592" y="1643751"/>
                        <a:ext cx="3343596" cy="454536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3" name="组合 9">
            <a:extLst>
              <a:ext uri="{FF2B5EF4-FFF2-40B4-BE49-F238E27FC236}">
                <a16:creationId xmlns:a16="http://schemas.microsoft.com/office/drawing/2014/main" id="{F5614359-B523-463D-8919-D28B33DFD615}"/>
              </a:ext>
            </a:extLst>
          </p:cNvPr>
          <p:cNvGrpSpPr>
            <a:grpSpLocks/>
          </p:cNvGrpSpPr>
          <p:nvPr/>
        </p:nvGrpSpPr>
        <p:grpSpPr bwMode="auto">
          <a:xfrm>
            <a:off x="4860032" y="992181"/>
            <a:ext cx="3826768" cy="3228907"/>
            <a:chOff x="0" y="2511233"/>
            <a:chExt cx="8229600" cy="3015548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97BFE2F0-F90E-4DC1-A9EA-1CD2905AC79E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2">
              <a:schemeClr val="accent5">
                <a:hueOff val="4607616"/>
                <a:satOff val="-2283"/>
                <a:lumOff val="-46667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69889F2E-5959-4B2C-AAF9-76B35ECAAC98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en-US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</a:rPr>
                <a:t>DATA</a:t>
              </a:r>
              <a:r>
                <a:rPr lang="zh-CN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包和</a:t>
              </a:r>
              <a:r>
                <a:rPr lang="en-US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</a:rPr>
                <a:t>ERROR</a:t>
              </a:r>
              <a:r>
                <a:rPr lang="zh-CN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包都可以作为上一次发送包的响应</a:t>
              </a:r>
              <a:r>
                <a:rPr lang="zh-CN" altLang="en-US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；</a:t>
              </a:r>
              <a:endParaRPr lang="en-US" altLang="zh-CN" sz="1800" kern="1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S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端发送给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C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的第一个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ACK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数据包，其确认号为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0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；</a:t>
              </a:r>
              <a:endParaRPr lang="en-US" altLang="zh-CN" kern="1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TID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：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Transfer ID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是为了能够适应多个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C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同时向服务器发起请求的情况设置的。</a:t>
              </a:r>
              <a:endParaRPr lang="en-US" altLang="zh-CN" kern="1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endParaRPr lang="zh-CN" altLang="en-US" sz="24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6" name="组合 10">
            <a:extLst>
              <a:ext uri="{FF2B5EF4-FFF2-40B4-BE49-F238E27FC236}">
                <a16:creationId xmlns:a16="http://schemas.microsoft.com/office/drawing/2014/main" id="{03E4CFED-C69E-498E-AE5D-7E5A01133969}"/>
              </a:ext>
            </a:extLst>
          </p:cNvPr>
          <p:cNvGrpSpPr>
            <a:grpSpLocks/>
          </p:cNvGrpSpPr>
          <p:nvPr/>
        </p:nvGrpSpPr>
        <p:grpSpPr bwMode="auto">
          <a:xfrm>
            <a:off x="5055171" y="638169"/>
            <a:ext cx="1903437" cy="709613"/>
            <a:chOff x="411480" y="2156993"/>
            <a:chExt cx="5760720" cy="708480"/>
          </a:xfrm>
        </p:grpSpPr>
        <p:sp>
          <p:nvSpPr>
            <p:cNvPr id="27" name="圆角矩形 11">
              <a:extLst>
                <a:ext uri="{FF2B5EF4-FFF2-40B4-BE49-F238E27FC236}">
                  <a16:creationId xmlns:a16="http://schemas.microsoft.com/office/drawing/2014/main" id="{5EF096D3-28DC-4C33-A36B-353A3AC5F3F7}"/>
                </a:ext>
              </a:extLst>
            </p:cNvPr>
            <p:cNvSpPr/>
            <p:nvPr/>
          </p:nvSpPr>
          <p:spPr>
            <a:xfrm>
              <a:off x="411480" y="2156993"/>
              <a:ext cx="5760720" cy="708480"/>
            </a:xfrm>
            <a:prstGeom prst="roundRect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4607616"/>
                <a:satOff val="-2283"/>
                <a:lumOff val="-46667"/>
                <a:alphaOff val="0"/>
              </a:schemeClr>
            </a:fillRef>
            <a:effectRef idx="1">
              <a:schemeClr val="accent5">
                <a:hueOff val="4607616"/>
                <a:satOff val="-2283"/>
                <a:lumOff val="-4666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圆角矩形 10">
              <a:extLst>
                <a:ext uri="{FF2B5EF4-FFF2-40B4-BE49-F238E27FC236}">
                  <a16:creationId xmlns:a16="http://schemas.microsoft.com/office/drawing/2014/main" id="{6503C39F-75AB-448B-BA32-53BB81173BA6}"/>
                </a:ext>
              </a:extLst>
            </p:cNvPr>
            <p:cNvSpPr/>
            <p:nvPr/>
          </p:nvSpPr>
          <p:spPr>
            <a:xfrm>
              <a:off x="446403" y="2191862"/>
              <a:ext cx="5690874" cy="6387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特点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7351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13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980729"/>
            <a:ext cx="4114800" cy="5328592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620688"/>
            <a:ext cx="3487613" cy="708025"/>
            <a:chOff x="411480" y="47753"/>
            <a:chExt cx="6423883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6158618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6388960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TFTP-RRQ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工作流程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7" name="Rectangle 2">
            <a:extLst>
              <a:ext uri="{FF2B5EF4-FFF2-40B4-BE49-F238E27FC236}">
                <a16:creationId xmlns:a16="http://schemas.microsoft.com/office/drawing/2014/main" id="{FB5E0394-882C-4227-96A7-E95B86E93AE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899592" y="-99392"/>
            <a:ext cx="6611436" cy="477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pSp>
        <p:nvGrpSpPr>
          <p:cNvPr id="23" name="组合 9">
            <a:extLst>
              <a:ext uri="{FF2B5EF4-FFF2-40B4-BE49-F238E27FC236}">
                <a16:creationId xmlns:a16="http://schemas.microsoft.com/office/drawing/2014/main" id="{F5614359-B523-463D-8919-D28B33DFD615}"/>
              </a:ext>
            </a:extLst>
          </p:cNvPr>
          <p:cNvGrpSpPr>
            <a:grpSpLocks/>
          </p:cNvGrpSpPr>
          <p:nvPr/>
        </p:nvGrpSpPr>
        <p:grpSpPr bwMode="auto">
          <a:xfrm>
            <a:off x="4860032" y="992181"/>
            <a:ext cx="3826768" cy="3228907"/>
            <a:chOff x="0" y="2511233"/>
            <a:chExt cx="8229600" cy="3015548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97BFE2F0-F90E-4DC1-A9EA-1CD2905AC79E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2">
              <a:schemeClr val="accent5">
                <a:hueOff val="4607616"/>
                <a:satOff val="-2283"/>
                <a:lumOff val="-46667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69889F2E-5959-4B2C-AAF9-76B35ECAAC98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en-US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</a:rPr>
                <a:t>DATA</a:t>
              </a:r>
              <a:r>
                <a:rPr lang="zh-CN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包和</a:t>
              </a:r>
              <a:r>
                <a:rPr lang="en-US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</a:rPr>
                <a:t>ERROR</a:t>
              </a:r>
              <a:r>
                <a:rPr lang="zh-CN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包都可以作为上一次发送包的响应</a:t>
              </a:r>
              <a:r>
                <a:rPr lang="zh-CN" altLang="en-US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；</a:t>
              </a:r>
              <a:endParaRPr lang="en-US" altLang="zh-CN" sz="1800" kern="1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S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端发送给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C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的第一个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DATA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数据包，其序号为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1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；</a:t>
              </a:r>
              <a:endParaRPr lang="en-US" altLang="zh-CN" kern="1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TID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：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Transfer ID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是为了能够适应多个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C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同时向服务器发起请求的情况设置的。</a:t>
              </a:r>
              <a:endParaRPr lang="en-US" altLang="zh-CN" kern="1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endParaRPr lang="zh-CN" altLang="en-US" sz="24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6" name="组合 10">
            <a:extLst>
              <a:ext uri="{FF2B5EF4-FFF2-40B4-BE49-F238E27FC236}">
                <a16:creationId xmlns:a16="http://schemas.microsoft.com/office/drawing/2014/main" id="{03E4CFED-C69E-498E-AE5D-7E5A01133969}"/>
              </a:ext>
            </a:extLst>
          </p:cNvPr>
          <p:cNvGrpSpPr>
            <a:grpSpLocks/>
          </p:cNvGrpSpPr>
          <p:nvPr/>
        </p:nvGrpSpPr>
        <p:grpSpPr bwMode="auto">
          <a:xfrm>
            <a:off x="5055171" y="638169"/>
            <a:ext cx="1903437" cy="709613"/>
            <a:chOff x="411480" y="2156993"/>
            <a:chExt cx="5760720" cy="708480"/>
          </a:xfrm>
        </p:grpSpPr>
        <p:sp>
          <p:nvSpPr>
            <p:cNvPr id="27" name="圆角矩形 11">
              <a:extLst>
                <a:ext uri="{FF2B5EF4-FFF2-40B4-BE49-F238E27FC236}">
                  <a16:creationId xmlns:a16="http://schemas.microsoft.com/office/drawing/2014/main" id="{5EF096D3-28DC-4C33-A36B-353A3AC5F3F7}"/>
                </a:ext>
              </a:extLst>
            </p:cNvPr>
            <p:cNvSpPr/>
            <p:nvPr/>
          </p:nvSpPr>
          <p:spPr>
            <a:xfrm>
              <a:off x="411480" y="2156993"/>
              <a:ext cx="5760720" cy="708480"/>
            </a:xfrm>
            <a:prstGeom prst="roundRect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4607616"/>
                <a:satOff val="-2283"/>
                <a:lumOff val="-46667"/>
                <a:alphaOff val="0"/>
              </a:schemeClr>
            </a:fillRef>
            <a:effectRef idx="1">
              <a:schemeClr val="accent5">
                <a:hueOff val="4607616"/>
                <a:satOff val="-2283"/>
                <a:lumOff val="-4666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圆角矩形 10">
              <a:extLst>
                <a:ext uri="{FF2B5EF4-FFF2-40B4-BE49-F238E27FC236}">
                  <a16:creationId xmlns:a16="http://schemas.microsoft.com/office/drawing/2014/main" id="{6503C39F-75AB-448B-BA32-53BB81173BA6}"/>
                </a:ext>
              </a:extLst>
            </p:cNvPr>
            <p:cNvSpPr/>
            <p:nvPr/>
          </p:nvSpPr>
          <p:spPr>
            <a:xfrm>
              <a:off x="446403" y="2191862"/>
              <a:ext cx="5690874" cy="6387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特点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6" name="Rectangle 2">
            <a:extLst>
              <a:ext uri="{FF2B5EF4-FFF2-40B4-BE49-F238E27FC236}">
                <a16:creationId xmlns:a16="http://schemas.microsoft.com/office/drawing/2014/main" id="{037432A8-C72D-4313-B4DF-16BE85CFAE8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755576" y="-641910"/>
            <a:ext cx="6488355" cy="499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79B3A94E-419A-4C38-B1CD-D6BB516A285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170547" y="260648"/>
            <a:ext cx="6826410" cy="473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E85ED0F4-15A1-412D-9996-8283CF7BF3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8386946"/>
              </p:ext>
            </p:extLst>
          </p:nvPr>
        </p:nvGraphicFramePr>
        <p:xfrm>
          <a:off x="611560" y="1529409"/>
          <a:ext cx="3770535" cy="45833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372" name="Visio" r:id="rId4" imgW="3733858" imgH="4543425" progId="Visio.Drawing.15">
                  <p:embed/>
                </p:oleObj>
              </mc:Choice>
              <mc:Fallback>
                <p:oleObj name="Visio" r:id="rId4" imgW="3733858" imgH="4543425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560" y="1529409"/>
                        <a:ext cx="3770535" cy="458332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3815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-Socket</a:t>
            </a:r>
            <a:r>
              <a:rPr lang="zh-CN" altLang="en-US" dirty="0"/>
              <a:t>介绍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14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046708"/>
            <a:ext cx="8291264" cy="1302172"/>
            <a:chOff x="0" y="401991"/>
            <a:chExt cx="14828203" cy="1965709"/>
          </a:xfrm>
        </p:grpSpPr>
        <p:sp>
          <p:nvSpPr>
            <p:cNvPr id="18" name="矩形 17"/>
            <p:cNvSpPr/>
            <p:nvPr/>
          </p:nvSpPr>
          <p:spPr>
            <a:xfrm>
              <a:off x="0" y="401991"/>
              <a:ext cx="14717922" cy="1952115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96570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r>
                <a:rPr lang="zh-CN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应用程序和底层网络之间的应用程序编程接口（</a:t>
              </a: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API</a:t>
              </a:r>
              <a:r>
                <a:rPr lang="zh-CN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）</a:t>
              </a:r>
              <a:r>
                <a:rPr lang="zh-CN" altLang="zh-CN" sz="1800" kern="1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。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4" y="692696"/>
            <a:ext cx="2551508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Socket-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套接字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1" name="组合 9">
            <a:extLst>
              <a:ext uri="{FF2B5EF4-FFF2-40B4-BE49-F238E27FC236}">
                <a16:creationId xmlns:a16="http://schemas.microsoft.com/office/drawing/2014/main" id="{4FA7E78B-6EA6-41D8-AA4B-47D53123FD0F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2924944"/>
            <a:ext cx="8229600" cy="1728192"/>
            <a:chOff x="0" y="2511233"/>
            <a:chExt cx="8229600" cy="3015548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978F7A1-C2B9-4DA7-BD3F-098060F9B8C6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2">
              <a:schemeClr val="accent5">
                <a:hueOff val="4607616"/>
                <a:satOff val="-2283"/>
                <a:lumOff val="-46667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1E8EEE5-280B-4273-95B2-86D42776CC5E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流类型（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Stream Sockets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）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数据报类型（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Datagram Socket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）</a:t>
              </a:r>
            </a:p>
          </p:txBody>
        </p:sp>
      </p:grpSp>
      <p:grpSp>
        <p:nvGrpSpPr>
          <p:cNvPr id="24" name="组合 10">
            <a:extLst>
              <a:ext uri="{FF2B5EF4-FFF2-40B4-BE49-F238E27FC236}">
                <a16:creationId xmlns:a16="http://schemas.microsoft.com/office/drawing/2014/main" id="{90221B34-31AF-4ABD-B9F4-3F62BD8F316D}"/>
              </a:ext>
            </a:extLst>
          </p:cNvPr>
          <p:cNvGrpSpPr>
            <a:grpSpLocks/>
          </p:cNvGrpSpPr>
          <p:nvPr/>
        </p:nvGrpSpPr>
        <p:grpSpPr bwMode="auto">
          <a:xfrm>
            <a:off x="868363" y="2575371"/>
            <a:ext cx="2119461" cy="709613"/>
            <a:chOff x="411480" y="2156994"/>
            <a:chExt cx="5760720" cy="708480"/>
          </a:xfrm>
        </p:grpSpPr>
        <p:sp>
          <p:nvSpPr>
            <p:cNvPr id="25" name="圆角矩形 11">
              <a:extLst>
                <a:ext uri="{FF2B5EF4-FFF2-40B4-BE49-F238E27FC236}">
                  <a16:creationId xmlns:a16="http://schemas.microsoft.com/office/drawing/2014/main" id="{F88249F6-16BE-4670-8045-2C999CAA694F}"/>
                </a:ext>
              </a:extLst>
            </p:cNvPr>
            <p:cNvSpPr/>
            <p:nvPr/>
          </p:nvSpPr>
          <p:spPr>
            <a:xfrm>
              <a:off x="411480" y="2156994"/>
              <a:ext cx="5760720" cy="708480"/>
            </a:xfrm>
            <a:prstGeom prst="roundRect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4607616"/>
                <a:satOff val="-2283"/>
                <a:lumOff val="-46667"/>
                <a:alphaOff val="0"/>
              </a:schemeClr>
            </a:fillRef>
            <a:effectRef idx="1">
              <a:schemeClr val="accent5">
                <a:hueOff val="4607616"/>
                <a:satOff val="-2283"/>
                <a:lumOff val="-4666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圆角矩形 10">
              <a:extLst>
                <a:ext uri="{FF2B5EF4-FFF2-40B4-BE49-F238E27FC236}">
                  <a16:creationId xmlns:a16="http://schemas.microsoft.com/office/drawing/2014/main" id="{08013A1F-124C-4393-A28B-08AD8ECE72BC}"/>
                </a:ext>
              </a:extLst>
            </p:cNvPr>
            <p:cNvSpPr/>
            <p:nvPr/>
          </p:nvSpPr>
          <p:spPr>
            <a:xfrm>
              <a:off x="446403" y="2191862"/>
              <a:ext cx="5690874" cy="6387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Socket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类型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1661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-Socket</a:t>
            </a:r>
            <a:r>
              <a:rPr lang="zh-CN" altLang="en-US" dirty="0"/>
              <a:t>介绍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15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190724"/>
            <a:ext cx="8291264" cy="1672678"/>
            <a:chOff x="0" y="401991"/>
            <a:chExt cx="14828203" cy="2525010"/>
          </a:xfrm>
        </p:grpSpPr>
        <p:sp>
          <p:nvSpPr>
            <p:cNvPr id="18" name="矩形 17"/>
            <p:cNvSpPr/>
            <p:nvPr/>
          </p:nvSpPr>
          <p:spPr>
            <a:xfrm>
              <a:off x="0" y="401991"/>
              <a:ext cx="14717922" cy="240051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25250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r>
                <a:rPr lang="zh-CN" altLang="en-US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一个</a:t>
              </a: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Socket</a:t>
              </a:r>
              <a:r>
                <a:rPr lang="zh-CN" altLang="en-US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句柄可以看成一个</a:t>
              </a: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I/O</a:t>
              </a:r>
              <a:r>
                <a:rPr lang="zh-CN" altLang="en-US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设备。在</a:t>
              </a: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Windows Sockets</a:t>
              </a:r>
              <a:r>
                <a:rPr lang="zh-CN" altLang="en-US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中存在两种</a:t>
              </a: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I/O</a:t>
              </a:r>
              <a:r>
                <a:rPr lang="zh-CN" altLang="en-US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模式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4" y="836712"/>
            <a:ext cx="2695524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Socket I/O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模式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1" name="组合 9">
            <a:extLst>
              <a:ext uri="{FF2B5EF4-FFF2-40B4-BE49-F238E27FC236}">
                <a16:creationId xmlns:a16="http://schemas.microsoft.com/office/drawing/2014/main" id="{4FA7E78B-6EA6-41D8-AA4B-47D53123FD0F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3617764"/>
            <a:ext cx="3970784" cy="2115492"/>
            <a:chOff x="0" y="2511233"/>
            <a:chExt cx="8229600" cy="3015548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978F7A1-C2B9-4DA7-BD3F-098060F9B8C6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2">
              <a:schemeClr val="accent5">
                <a:hueOff val="4607616"/>
                <a:satOff val="-2283"/>
                <a:lumOff val="-46667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1E8EEE5-280B-4273-95B2-86D42776CC5E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阻塞模式下，收发数据的函数在调用后一直要到传送完毕或者出错才能完成。</a:t>
              </a:r>
            </a:p>
          </p:txBody>
        </p:sp>
      </p:grpSp>
      <p:grpSp>
        <p:nvGrpSpPr>
          <p:cNvPr id="24" name="组合 10">
            <a:extLst>
              <a:ext uri="{FF2B5EF4-FFF2-40B4-BE49-F238E27FC236}">
                <a16:creationId xmlns:a16="http://schemas.microsoft.com/office/drawing/2014/main" id="{90221B34-31AF-4ABD-B9F4-3F62BD8F316D}"/>
              </a:ext>
            </a:extLst>
          </p:cNvPr>
          <p:cNvGrpSpPr>
            <a:grpSpLocks/>
          </p:cNvGrpSpPr>
          <p:nvPr/>
        </p:nvGrpSpPr>
        <p:grpSpPr bwMode="auto">
          <a:xfrm>
            <a:off x="868364" y="3268191"/>
            <a:ext cx="1687412" cy="709613"/>
            <a:chOff x="411480" y="2156994"/>
            <a:chExt cx="5760720" cy="708480"/>
          </a:xfrm>
        </p:grpSpPr>
        <p:sp>
          <p:nvSpPr>
            <p:cNvPr id="25" name="圆角矩形 11">
              <a:extLst>
                <a:ext uri="{FF2B5EF4-FFF2-40B4-BE49-F238E27FC236}">
                  <a16:creationId xmlns:a16="http://schemas.microsoft.com/office/drawing/2014/main" id="{F88249F6-16BE-4670-8045-2C999CAA694F}"/>
                </a:ext>
              </a:extLst>
            </p:cNvPr>
            <p:cNvSpPr/>
            <p:nvPr/>
          </p:nvSpPr>
          <p:spPr>
            <a:xfrm>
              <a:off x="411480" y="2156994"/>
              <a:ext cx="5760720" cy="708480"/>
            </a:xfrm>
            <a:prstGeom prst="roundRect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4607616"/>
                <a:satOff val="-2283"/>
                <a:lumOff val="-46667"/>
                <a:alphaOff val="0"/>
              </a:schemeClr>
            </a:fillRef>
            <a:effectRef idx="1">
              <a:schemeClr val="accent5">
                <a:hueOff val="4607616"/>
                <a:satOff val="-2283"/>
                <a:lumOff val="-4666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圆角矩形 10">
              <a:extLst>
                <a:ext uri="{FF2B5EF4-FFF2-40B4-BE49-F238E27FC236}">
                  <a16:creationId xmlns:a16="http://schemas.microsoft.com/office/drawing/2014/main" id="{08013A1F-124C-4393-A28B-08AD8ECE72BC}"/>
                </a:ext>
              </a:extLst>
            </p:cNvPr>
            <p:cNvSpPr/>
            <p:nvPr/>
          </p:nvSpPr>
          <p:spPr>
            <a:xfrm>
              <a:off x="446403" y="2191862"/>
              <a:ext cx="5690874" cy="6387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阻塞模式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0" name="组合 9">
            <a:extLst>
              <a:ext uri="{FF2B5EF4-FFF2-40B4-BE49-F238E27FC236}">
                <a16:creationId xmlns:a16="http://schemas.microsoft.com/office/drawing/2014/main" id="{BBBDAD92-C28F-43DE-85B7-8EF7FB29B14D}"/>
              </a:ext>
            </a:extLst>
          </p:cNvPr>
          <p:cNvGrpSpPr>
            <a:grpSpLocks/>
          </p:cNvGrpSpPr>
          <p:nvPr/>
        </p:nvGrpSpPr>
        <p:grpSpPr bwMode="auto">
          <a:xfrm>
            <a:off x="4716018" y="3617764"/>
            <a:ext cx="3970784" cy="2115492"/>
            <a:chOff x="0" y="2511233"/>
            <a:chExt cx="8229600" cy="3015548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8B7E0B2F-1D12-49F1-A9C2-4FB92F9D52FE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2">
              <a:schemeClr val="accent5">
                <a:hueOff val="4607616"/>
                <a:satOff val="-2283"/>
                <a:lumOff val="-46667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BA469E9B-B881-49A2-8906-E4768ED3E0E3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函数调用立即返回，由套接字发送消息通知应用操作完成。</a:t>
              </a:r>
            </a:p>
          </p:txBody>
        </p:sp>
      </p:grpSp>
      <p:grpSp>
        <p:nvGrpSpPr>
          <p:cNvPr id="29" name="组合 10">
            <a:extLst>
              <a:ext uri="{FF2B5EF4-FFF2-40B4-BE49-F238E27FC236}">
                <a16:creationId xmlns:a16="http://schemas.microsoft.com/office/drawing/2014/main" id="{5FA985DE-4F5B-4396-B77D-BB36A3F9EBBD}"/>
              </a:ext>
            </a:extLst>
          </p:cNvPr>
          <p:cNvGrpSpPr>
            <a:grpSpLocks/>
          </p:cNvGrpSpPr>
          <p:nvPr/>
        </p:nvGrpSpPr>
        <p:grpSpPr bwMode="auto">
          <a:xfrm>
            <a:off x="5127182" y="3268191"/>
            <a:ext cx="2037106" cy="709613"/>
            <a:chOff x="411480" y="2156994"/>
            <a:chExt cx="5760720" cy="708480"/>
          </a:xfrm>
        </p:grpSpPr>
        <p:sp>
          <p:nvSpPr>
            <p:cNvPr id="30" name="圆角矩形 11">
              <a:extLst>
                <a:ext uri="{FF2B5EF4-FFF2-40B4-BE49-F238E27FC236}">
                  <a16:creationId xmlns:a16="http://schemas.microsoft.com/office/drawing/2014/main" id="{927F42C9-054B-44BB-AC42-16FD8125F326}"/>
                </a:ext>
              </a:extLst>
            </p:cNvPr>
            <p:cNvSpPr/>
            <p:nvPr/>
          </p:nvSpPr>
          <p:spPr>
            <a:xfrm>
              <a:off x="411480" y="2156994"/>
              <a:ext cx="5760720" cy="708480"/>
            </a:xfrm>
            <a:prstGeom prst="roundRect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4607616"/>
                <a:satOff val="-2283"/>
                <a:lumOff val="-46667"/>
                <a:alphaOff val="0"/>
              </a:schemeClr>
            </a:fillRef>
            <a:effectRef idx="1">
              <a:schemeClr val="accent5">
                <a:hueOff val="4607616"/>
                <a:satOff val="-2283"/>
                <a:lumOff val="-4666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圆角矩形 10">
              <a:extLst>
                <a:ext uri="{FF2B5EF4-FFF2-40B4-BE49-F238E27FC236}">
                  <a16:creationId xmlns:a16="http://schemas.microsoft.com/office/drawing/2014/main" id="{9527E0ED-2503-425F-AFA5-63EBEC2E0C14}"/>
                </a:ext>
              </a:extLst>
            </p:cNvPr>
            <p:cNvSpPr/>
            <p:nvPr/>
          </p:nvSpPr>
          <p:spPr>
            <a:xfrm>
              <a:off x="446403" y="2191862"/>
              <a:ext cx="5690874" cy="6387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非阻塞模式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55315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-Socket</a:t>
            </a:r>
            <a:r>
              <a:rPr lang="zh-CN" altLang="en-US" dirty="0"/>
              <a:t>介绍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16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179836"/>
            <a:ext cx="8291264" cy="5017991"/>
            <a:chOff x="0" y="401990"/>
            <a:chExt cx="14828203" cy="2525011"/>
          </a:xfrm>
        </p:grpSpPr>
        <p:sp>
          <p:nvSpPr>
            <p:cNvPr id="18" name="矩形 17"/>
            <p:cNvSpPr/>
            <p:nvPr/>
          </p:nvSpPr>
          <p:spPr>
            <a:xfrm>
              <a:off x="0" y="401990"/>
              <a:ext cx="14717922" cy="2503167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25250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4" y="836712"/>
            <a:ext cx="2911548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使用数据报套接字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632928A9-E389-4545-BE83-A2A8BBF0E5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1585596"/>
            <a:ext cx="6237693" cy="443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862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-Socket</a:t>
            </a:r>
            <a:r>
              <a:rPr lang="zh-CN" altLang="en-US" dirty="0"/>
              <a:t>介绍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17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167260"/>
            <a:ext cx="8291264" cy="5017991"/>
            <a:chOff x="0" y="401990"/>
            <a:chExt cx="14828203" cy="2525011"/>
          </a:xfrm>
        </p:grpSpPr>
        <p:sp>
          <p:nvSpPr>
            <p:cNvPr id="18" name="矩形 17"/>
            <p:cNvSpPr/>
            <p:nvPr/>
          </p:nvSpPr>
          <p:spPr>
            <a:xfrm>
              <a:off x="0" y="401990"/>
              <a:ext cx="14717922" cy="2503167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25250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4" y="836712"/>
            <a:ext cx="2911548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使用流式套接字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336BF33C-3D59-4C42-8CF4-9FAB7851B8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330" y="1590549"/>
            <a:ext cx="4703135" cy="448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226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-Socket</a:t>
            </a:r>
            <a:r>
              <a:rPr lang="zh-CN" altLang="en-US" dirty="0"/>
              <a:t>介绍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18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167260"/>
            <a:ext cx="8291264" cy="5017991"/>
            <a:chOff x="0" y="401990"/>
            <a:chExt cx="14828203" cy="2525011"/>
          </a:xfrm>
        </p:grpSpPr>
        <p:sp>
          <p:nvSpPr>
            <p:cNvPr id="18" name="矩形 17"/>
            <p:cNvSpPr/>
            <p:nvPr/>
          </p:nvSpPr>
          <p:spPr>
            <a:xfrm>
              <a:off x="0" y="401990"/>
              <a:ext cx="14717922" cy="2503167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25250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4999781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示例代码片段：初始化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WinSock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4E11E720-2F27-46BB-A9AE-44660EDDE3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88" y="1899883"/>
            <a:ext cx="7322623" cy="369052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03308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-Socket</a:t>
            </a:r>
            <a:r>
              <a:rPr lang="zh-CN" altLang="en-US" dirty="0"/>
              <a:t>介绍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19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167260"/>
            <a:ext cx="8291264" cy="5017991"/>
            <a:chOff x="0" y="401990"/>
            <a:chExt cx="14828203" cy="2525011"/>
          </a:xfrm>
        </p:grpSpPr>
        <p:sp>
          <p:nvSpPr>
            <p:cNvPr id="18" name="矩形 17"/>
            <p:cNvSpPr/>
            <p:nvPr/>
          </p:nvSpPr>
          <p:spPr>
            <a:xfrm>
              <a:off x="0" y="401990"/>
              <a:ext cx="14717922" cy="2503167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25250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4999781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示例代码片段：创建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Socket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句柄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1CDB2B1C-5B65-44B8-990F-B7B764E827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944" y="2291886"/>
            <a:ext cx="7255813" cy="171317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5087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2271167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2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30" name="组合 7">
            <a:extLst>
              <a:ext uri="{FF2B5EF4-FFF2-40B4-BE49-F238E27FC236}">
                <a16:creationId xmlns:a16="http://schemas.microsoft.com/office/drawing/2014/main" id="{C4912AF9-61B6-4051-B309-DF4A0E90CD30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1308267"/>
            <a:ext cx="8291264" cy="2166267"/>
            <a:chOff x="0" y="401993"/>
            <a:chExt cx="14828203" cy="1625400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087E4D04-EA23-4D4E-B34F-D2F86F77C59F}"/>
                </a:ext>
              </a:extLst>
            </p:cNvPr>
            <p:cNvSpPr/>
            <p:nvPr/>
          </p:nvSpPr>
          <p:spPr>
            <a:xfrm>
              <a:off x="0" y="401994"/>
              <a:ext cx="14717922" cy="157137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7428B859-0E97-4D22-892E-DA593CDA36FD}"/>
                </a:ext>
              </a:extLst>
            </p:cNvPr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了解</a:t>
              </a:r>
              <a:r>
                <a:rPr lang="zh-CN" altLang="zh-CN" sz="2400" dirty="0">
                  <a:latin typeface="微软雅黑" pitchFamily="34" charset="-122"/>
                  <a:ea typeface="微软雅黑" pitchFamily="34" charset="-122"/>
                </a:rPr>
                <a:t>应用层和运输层的基本功能和作用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zh-CN" sz="2400" dirty="0">
                  <a:latin typeface="微软雅黑" pitchFamily="34" charset="-122"/>
                  <a:ea typeface="微软雅黑" pitchFamily="34" charset="-122"/>
                </a:rPr>
                <a:t>掌握基本的可靠数据传输的原理和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机制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掌握套接字编程的基本方法</a:t>
              </a:r>
            </a:p>
          </p:txBody>
        </p:sp>
      </p:grpSp>
      <p:grpSp>
        <p:nvGrpSpPr>
          <p:cNvPr id="33" name="组合 8">
            <a:extLst>
              <a:ext uri="{FF2B5EF4-FFF2-40B4-BE49-F238E27FC236}">
                <a16:creationId xmlns:a16="http://schemas.microsoft.com/office/drawing/2014/main" id="{BE1E5B50-C047-4991-A17B-C05EB2677A5B}"/>
              </a:ext>
            </a:extLst>
          </p:cNvPr>
          <p:cNvGrpSpPr>
            <a:grpSpLocks/>
          </p:cNvGrpSpPr>
          <p:nvPr/>
        </p:nvGrpSpPr>
        <p:grpSpPr bwMode="auto">
          <a:xfrm>
            <a:off x="893223" y="954255"/>
            <a:ext cx="1675873" cy="708025"/>
            <a:chOff x="411480" y="47753"/>
            <a:chExt cx="5760720" cy="708480"/>
          </a:xfrm>
        </p:grpSpPr>
        <p:sp>
          <p:nvSpPr>
            <p:cNvPr id="34" name="圆角矩形 15">
              <a:extLst>
                <a:ext uri="{FF2B5EF4-FFF2-40B4-BE49-F238E27FC236}">
                  <a16:creationId xmlns:a16="http://schemas.microsoft.com/office/drawing/2014/main" id="{D25B154B-D5A6-49EA-BDA7-8CD7A725852D}"/>
                </a:ext>
              </a:extLst>
            </p:cNvPr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5" name="圆角矩形 6">
              <a:extLst>
                <a:ext uri="{FF2B5EF4-FFF2-40B4-BE49-F238E27FC236}">
                  <a16:creationId xmlns:a16="http://schemas.microsoft.com/office/drawing/2014/main" id="{189E0AFE-112A-4A01-B13F-FF13DF357980}"/>
                </a:ext>
              </a:extLst>
            </p:cNvPr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实验目的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6" name="组合 7">
            <a:extLst>
              <a:ext uri="{FF2B5EF4-FFF2-40B4-BE49-F238E27FC236}">
                <a16:creationId xmlns:a16="http://schemas.microsoft.com/office/drawing/2014/main" id="{8F8B27D0-2ADC-4A2B-91AF-3B850BD81955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3942031"/>
            <a:ext cx="8291264" cy="1607701"/>
            <a:chOff x="0" y="401993"/>
            <a:chExt cx="14828203" cy="1625400"/>
          </a:xfrm>
        </p:grpSpPr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F2445841-DA3B-4D25-BA11-DD73F324E109}"/>
                </a:ext>
              </a:extLst>
            </p:cNvPr>
            <p:cNvSpPr/>
            <p:nvPr/>
          </p:nvSpPr>
          <p:spPr>
            <a:xfrm>
              <a:off x="0" y="401994"/>
              <a:ext cx="14717922" cy="1625399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A5F28447-B327-4722-8D00-18B8C60E1BD3}"/>
                </a:ext>
              </a:extLst>
            </p:cNvPr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操作系统：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Windows</a:t>
              </a: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编程语言：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C/C++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9" name="组合 8">
            <a:extLst>
              <a:ext uri="{FF2B5EF4-FFF2-40B4-BE49-F238E27FC236}">
                <a16:creationId xmlns:a16="http://schemas.microsoft.com/office/drawing/2014/main" id="{A7E3FEDF-98BF-4D9B-9C00-85063AEBDCF2}"/>
              </a:ext>
            </a:extLst>
          </p:cNvPr>
          <p:cNvGrpSpPr>
            <a:grpSpLocks/>
          </p:cNvGrpSpPr>
          <p:nvPr/>
        </p:nvGrpSpPr>
        <p:grpSpPr bwMode="auto">
          <a:xfrm>
            <a:off x="893223" y="3588018"/>
            <a:ext cx="1675873" cy="708025"/>
            <a:chOff x="411480" y="47753"/>
            <a:chExt cx="5760720" cy="708480"/>
          </a:xfrm>
        </p:grpSpPr>
        <p:sp>
          <p:nvSpPr>
            <p:cNvPr id="40" name="圆角矩形 15">
              <a:extLst>
                <a:ext uri="{FF2B5EF4-FFF2-40B4-BE49-F238E27FC236}">
                  <a16:creationId xmlns:a16="http://schemas.microsoft.com/office/drawing/2014/main" id="{3A4AFAD8-DE5F-4A73-BC7E-84F28E5D686D}"/>
                </a:ext>
              </a:extLst>
            </p:cNvPr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1" name="圆角矩形 6">
              <a:extLst>
                <a:ext uri="{FF2B5EF4-FFF2-40B4-BE49-F238E27FC236}">
                  <a16:creationId xmlns:a16="http://schemas.microsoft.com/office/drawing/2014/main" id="{C2BDB519-B4C7-4703-A3A6-D82C5635B07E}"/>
                </a:ext>
              </a:extLst>
            </p:cNvPr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实验环境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02132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-Socket</a:t>
            </a:r>
            <a:r>
              <a:rPr lang="zh-CN" altLang="en-US" dirty="0"/>
              <a:t>介绍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20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167260"/>
            <a:ext cx="8291264" cy="5017991"/>
            <a:chOff x="0" y="401990"/>
            <a:chExt cx="14828203" cy="2525011"/>
          </a:xfrm>
        </p:grpSpPr>
        <p:sp>
          <p:nvSpPr>
            <p:cNvPr id="18" name="矩形 17"/>
            <p:cNvSpPr/>
            <p:nvPr/>
          </p:nvSpPr>
          <p:spPr>
            <a:xfrm>
              <a:off x="0" y="401990"/>
              <a:ext cx="14717922" cy="2503167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25250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4999781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示例代码片段：绑定地址、端口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ABA59DE2-43EE-467F-8CCA-D6204BDE61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875285"/>
            <a:ext cx="7811966" cy="279458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4680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-Socket</a:t>
            </a:r>
            <a:r>
              <a:rPr lang="zh-CN" altLang="en-US" dirty="0"/>
              <a:t>介绍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21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167260"/>
            <a:ext cx="8291264" cy="5017991"/>
            <a:chOff x="0" y="401990"/>
            <a:chExt cx="14828203" cy="2525011"/>
          </a:xfrm>
        </p:grpSpPr>
        <p:sp>
          <p:nvSpPr>
            <p:cNvPr id="18" name="矩形 17"/>
            <p:cNvSpPr/>
            <p:nvPr/>
          </p:nvSpPr>
          <p:spPr>
            <a:xfrm>
              <a:off x="0" y="401990"/>
              <a:ext cx="14717922" cy="2503167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25250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4999781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示例代码片段：绑定地址、端口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ABA59DE2-43EE-467F-8CCA-D6204BDE61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875285"/>
            <a:ext cx="7811966" cy="279458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12993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-Socket</a:t>
            </a:r>
            <a:r>
              <a:rPr lang="zh-CN" altLang="en-US" dirty="0"/>
              <a:t>介绍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22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167260"/>
            <a:ext cx="8291264" cy="5017991"/>
            <a:chOff x="0" y="401990"/>
            <a:chExt cx="14828203" cy="2525011"/>
          </a:xfrm>
        </p:grpSpPr>
        <p:sp>
          <p:nvSpPr>
            <p:cNvPr id="18" name="矩形 17"/>
            <p:cNvSpPr/>
            <p:nvPr/>
          </p:nvSpPr>
          <p:spPr>
            <a:xfrm>
              <a:off x="0" y="401990"/>
              <a:ext cx="14717922" cy="2503167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25250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4999781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示例代码片段：发送、接收数据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17F3FCEA-7C99-4CC9-AA13-5ACD3A1780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788" y="4104441"/>
            <a:ext cx="7704856" cy="145413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82C962D-2FD6-4358-A805-D7826EDBFB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788" y="1967464"/>
            <a:ext cx="7674815" cy="155371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32404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2A84733-7CA7-4B5F-B721-91382A708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Windows</a:t>
            </a:r>
            <a:r>
              <a:rPr lang="zh-CN" altLang="en-US" dirty="0"/>
              <a:t>中启动</a:t>
            </a:r>
            <a:r>
              <a:rPr lang="en-US" altLang="zh-CN" dirty="0"/>
              <a:t>TFTP</a:t>
            </a:r>
            <a:r>
              <a:rPr lang="zh-CN" altLang="en-US" dirty="0"/>
              <a:t>客户端服务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96C1C3-F2BB-44D0-A38C-E35CE2650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1978606-6569-4B50-8A30-B88710B32B9A}" type="datetime2">
              <a:rPr lang="zh-CN" altLang="en-US" smtClean="0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B9A951-6652-4BD2-A236-B9A4936ED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fld id="{5EA0CBFB-73B9-4F45-8B28-D656C9FE4955}" type="slidenum">
              <a:rPr lang="en-US" altLang="zh-CN" smtClean="0"/>
              <a:pPr/>
              <a:t>23</a:t>
            </a:fld>
            <a:endParaRPr lang="en-US" altLang="zh-CN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3E7D9ED-457E-41B4-A9C8-B31CCF2751B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908720"/>
            <a:ext cx="4680520" cy="225255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C3EE4BE-8130-412D-BE70-E826C785FD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2867371"/>
            <a:ext cx="3174002" cy="31510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3AA955F-2CAE-46A1-8A52-7CF0178551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5642" y="2276872"/>
            <a:ext cx="3953090" cy="347590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630084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24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28625" y="1167266"/>
            <a:ext cx="8319839" cy="5017985"/>
            <a:chOff x="-51104" y="401993"/>
            <a:chExt cx="14879307" cy="2525008"/>
          </a:xfrm>
        </p:grpSpPr>
        <p:sp>
          <p:nvSpPr>
            <p:cNvPr id="18" name="矩形 17"/>
            <p:cNvSpPr/>
            <p:nvPr/>
          </p:nvSpPr>
          <p:spPr>
            <a:xfrm>
              <a:off x="-51104" y="401993"/>
              <a:ext cx="14717922" cy="2503167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 altLang="zh-CN" dirty="0"/>
            </a:p>
            <a:p>
              <a:endParaRPr lang="en-US" altLang="zh-CN" dirty="0"/>
            </a:p>
            <a:p>
              <a:endParaRPr lang="en-US" altLang="zh-CN" dirty="0"/>
            </a:p>
            <a:p>
              <a:pPr>
                <a:lnSpc>
                  <a:spcPct val="150000"/>
                </a:lnSpc>
              </a:pPr>
              <a:r>
                <a:rPr lang="en-US" altLang="zh-CN" dirty="0"/>
                <a:t>             </a:t>
              </a:r>
              <a:r>
                <a:rPr lang="en-US" altLang="zh-CN" sz="2400" b="1" dirty="0"/>
                <a:t>1</a:t>
              </a:r>
              <a:r>
                <a:rPr lang="zh-CN" altLang="en-US" sz="2400" b="1" dirty="0"/>
                <a:t>、资料查阅</a:t>
              </a:r>
              <a:endParaRPr lang="en-US" altLang="zh-CN" sz="2400" b="1" dirty="0"/>
            </a:p>
            <a:p>
              <a:pPr>
                <a:lnSpc>
                  <a:spcPct val="150000"/>
                </a:lnSpc>
              </a:pPr>
              <a:r>
                <a:rPr lang="en-US" altLang="zh-CN" sz="2400" b="1" dirty="0"/>
                <a:t>          2</a:t>
              </a:r>
              <a:r>
                <a:rPr lang="zh-CN" altLang="en-US" sz="2400" b="1" dirty="0"/>
                <a:t>、字节序的问题</a:t>
              </a:r>
              <a:endParaRPr lang="en-US" altLang="zh-CN" sz="2400" b="1" dirty="0"/>
            </a:p>
            <a:p>
              <a:pPr>
                <a:lnSpc>
                  <a:spcPct val="150000"/>
                </a:lnSpc>
              </a:pPr>
              <a:r>
                <a:rPr lang="en-US" altLang="zh-CN" sz="2400" b="1" dirty="0"/>
                <a:t>          3</a:t>
              </a:r>
              <a:r>
                <a:rPr lang="zh-CN" altLang="en-US" sz="2400" b="1" dirty="0"/>
                <a:t>、调试方法</a:t>
              </a:r>
              <a:endParaRPr lang="en-US" altLang="zh-CN" sz="2400" b="1" dirty="0"/>
            </a:p>
            <a:p>
              <a:pPr>
                <a:lnSpc>
                  <a:spcPct val="150000"/>
                </a:lnSpc>
              </a:pPr>
              <a:r>
                <a:rPr lang="en-US" altLang="zh-CN" sz="2400" b="1" dirty="0"/>
                <a:t>          4</a:t>
              </a:r>
              <a:r>
                <a:rPr lang="zh-CN" altLang="en-US" sz="2400" b="1" dirty="0"/>
                <a:t>、</a:t>
              </a:r>
              <a:r>
                <a:rPr lang="en-US" altLang="zh-CN" sz="2400" b="1" dirty="0"/>
                <a:t>TID</a:t>
              </a:r>
              <a:r>
                <a:rPr lang="zh-CN" altLang="en-US" sz="2400" b="1" dirty="0"/>
                <a:t>的问题</a:t>
              </a:r>
              <a:endParaRPr lang="zh-CN" altLang="en-US" b="1" dirty="0"/>
            </a:p>
          </p:txBody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25250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1722437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友情提示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8236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2271167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3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30" name="组合 7">
            <a:extLst>
              <a:ext uri="{FF2B5EF4-FFF2-40B4-BE49-F238E27FC236}">
                <a16:creationId xmlns:a16="http://schemas.microsoft.com/office/drawing/2014/main" id="{C4912AF9-61B6-4051-B309-DF4A0E90CD30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1308267"/>
            <a:ext cx="8291264" cy="1184629"/>
            <a:chOff x="0" y="401993"/>
            <a:chExt cx="14828203" cy="1625400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087E4D04-EA23-4D4E-B34F-D2F86F77C59F}"/>
                </a:ext>
              </a:extLst>
            </p:cNvPr>
            <p:cNvSpPr/>
            <p:nvPr/>
          </p:nvSpPr>
          <p:spPr>
            <a:xfrm>
              <a:off x="0" y="401994"/>
              <a:ext cx="14717922" cy="1625399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7428B859-0E97-4D22-892E-DA593CDA36FD}"/>
                </a:ext>
              </a:extLst>
            </p:cNvPr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完成一个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协议服务器程序</a:t>
              </a:r>
            </a:p>
          </p:txBody>
        </p:sp>
      </p:grpSp>
      <p:grpSp>
        <p:nvGrpSpPr>
          <p:cNvPr id="33" name="组合 8">
            <a:extLst>
              <a:ext uri="{FF2B5EF4-FFF2-40B4-BE49-F238E27FC236}">
                <a16:creationId xmlns:a16="http://schemas.microsoft.com/office/drawing/2014/main" id="{BE1E5B50-C047-4991-A17B-C05EB2677A5B}"/>
              </a:ext>
            </a:extLst>
          </p:cNvPr>
          <p:cNvGrpSpPr>
            <a:grpSpLocks/>
          </p:cNvGrpSpPr>
          <p:nvPr/>
        </p:nvGrpSpPr>
        <p:grpSpPr bwMode="auto">
          <a:xfrm>
            <a:off x="893223" y="954255"/>
            <a:ext cx="1675873" cy="708025"/>
            <a:chOff x="411480" y="47753"/>
            <a:chExt cx="5760720" cy="708480"/>
          </a:xfrm>
        </p:grpSpPr>
        <p:sp>
          <p:nvSpPr>
            <p:cNvPr id="34" name="圆角矩形 15">
              <a:extLst>
                <a:ext uri="{FF2B5EF4-FFF2-40B4-BE49-F238E27FC236}">
                  <a16:creationId xmlns:a16="http://schemas.microsoft.com/office/drawing/2014/main" id="{D25B154B-D5A6-49EA-BDA7-8CD7A725852D}"/>
                </a:ext>
              </a:extLst>
            </p:cNvPr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5" name="圆角矩形 6">
              <a:extLst>
                <a:ext uri="{FF2B5EF4-FFF2-40B4-BE49-F238E27FC236}">
                  <a16:creationId xmlns:a16="http://schemas.microsoft.com/office/drawing/2014/main" id="{189E0AFE-112A-4A01-B13F-FF13DF357980}"/>
                </a:ext>
              </a:extLst>
            </p:cNvPr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实验内容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6" name="组合 7">
            <a:extLst>
              <a:ext uri="{FF2B5EF4-FFF2-40B4-BE49-F238E27FC236}">
                <a16:creationId xmlns:a16="http://schemas.microsoft.com/office/drawing/2014/main" id="{8F8B27D0-2ADC-4A2B-91AF-3B850BD81955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3369166"/>
            <a:ext cx="8291264" cy="2037506"/>
            <a:chOff x="0" y="401993"/>
            <a:chExt cx="14828203" cy="2317315"/>
          </a:xfrm>
        </p:grpSpPr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F2445841-DA3B-4D25-BA11-DD73F324E109}"/>
                </a:ext>
              </a:extLst>
            </p:cNvPr>
            <p:cNvSpPr/>
            <p:nvPr/>
          </p:nvSpPr>
          <p:spPr>
            <a:xfrm>
              <a:off x="0" y="401993"/>
              <a:ext cx="14717922" cy="2197368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A5F28447-B327-4722-8D00-18B8C60E1BD3}"/>
                </a:ext>
              </a:extLst>
            </p:cNvPr>
            <p:cNvSpPr/>
            <p:nvPr/>
          </p:nvSpPr>
          <p:spPr>
            <a:xfrm>
              <a:off x="0" y="401993"/>
              <a:ext cx="14828203" cy="23173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000" dirty="0">
                  <a:latin typeface="微软雅黑" pitchFamily="34" charset="-122"/>
                  <a:ea typeface="微软雅黑" pitchFamily="34" charset="-122"/>
                </a:rPr>
                <a:t>基于</a:t>
              </a:r>
              <a:r>
                <a:rPr lang="en-US" altLang="zh-CN" sz="2000" dirty="0">
                  <a:latin typeface="微软雅黑" pitchFamily="34" charset="-122"/>
                  <a:ea typeface="微软雅黑" pitchFamily="34" charset="-122"/>
                </a:rPr>
                <a:t>Socket</a:t>
              </a:r>
              <a:r>
                <a:rPr lang="zh-CN" altLang="en-US" sz="2000" dirty="0">
                  <a:latin typeface="微软雅黑" pitchFamily="34" charset="-122"/>
                  <a:ea typeface="微软雅黑" pitchFamily="34" charset="-122"/>
                </a:rPr>
                <a:t>编程，不能实用现成的组件</a:t>
              </a:r>
              <a:endParaRPr lang="en-US" altLang="zh-CN" sz="20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000" dirty="0">
                  <a:latin typeface="微软雅黑" pitchFamily="34" charset="-122"/>
                  <a:ea typeface="微软雅黑" pitchFamily="34" charset="-122"/>
                </a:rPr>
                <a:t>提交实验设计报告和源代码</a:t>
              </a:r>
              <a:endParaRPr lang="en-US" altLang="zh-CN" sz="20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000" dirty="0">
                  <a:latin typeface="微软雅黑" pitchFamily="34" charset="-122"/>
                  <a:ea typeface="微软雅黑" pitchFamily="34" charset="-122"/>
                </a:rPr>
                <a:t>完成实验设计实现和测试，现场编译、运行并回答老师问题。</a:t>
              </a:r>
            </a:p>
          </p:txBody>
        </p:sp>
      </p:grpSp>
      <p:grpSp>
        <p:nvGrpSpPr>
          <p:cNvPr id="39" name="组合 8">
            <a:extLst>
              <a:ext uri="{FF2B5EF4-FFF2-40B4-BE49-F238E27FC236}">
                <a16:creationId xmlns:a16="http://schemas.microsoft.com/office/drawing/2014/main" id="{A7E3FEDF-98BF-4D9B-9C00-85063AEBDCF2}"/>
              </a:ext>
            </a:extLst>
          </p:cNvPr>
          <p:cNvGrpSpPr>
            <a:grpSpLocks/>
          </p:cNvGrpSpPr>
          <p:nvPr/>
        </p:nvGrpSpPr>
        <p:grpSpPr bwMode="auto">
          <a:xfrm>
            <a:off x="893223" y="3015153"/>
            <a:ext cx="1675873" cy="708025"/>
            <a:chOff x="411480" y="47753"/>
            <a:chExt cx="5760720" cy="708480"/>
          </a:xfrm>
        </p:grpSpPr>
        <p:sp>
          <p:nvSpPr>
            <p:cNvPr id="40" name="圆角矩形 15">
              <a:extLst>
                <a:ext uri="{FF2B5EF4-FFF2-40B4-BE49-F238E27FC236}">
                  <a16:creationId xmlns:a16="http://schemas.microsoft.com/office/drawing/2014/main" id="{3A4AFAD8-DE5F-4A73-BC7E-84F28E5D686D}"/>
                </a:ext>
              </a:extLst>
            </p:cNvPr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1" name="圆角矩形 6">
              <a:extLst>
                <a:ext uri="{FF2B5EF4-FFF2-40B4-BE49-F238E27FC236}">
                  <a16:creationId xmlns:a16="http://schemas.microsoft.com/office/drawing/2014/main" id="{C2BDB519-B4C7-4703-A3A6-D82C5635B07E}"/>
                </a:ext>
              </a:extLst>
            </p:cNvPr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实验要求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8020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内容占位符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9480092"/>
              </p:ext>
            </p:extLst>
          </p:nvPr>
        </p:nvGraphicFramePr>
        <p:xfrm>
          <a:off x="642910" y="857232"/>
          <a:ext cx="7258072" cy="52355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5604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algn="ctr" eaLnBrk="1" hangingPunct="1">
              <a:defRPr/>
            </a:pPr>
            <a:r>
              <a:rPr lang="zh-CN" altLang="en-US"/>
              <a:t>目          录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F4A8197C-50CF-4913-83A2-B55FA56C8A7D}" type="slidenum">
              <a:rPr lang="en-US" altLang="zh-CN">
                <a:latin typeface="Garamond" panose="02020404030301010803" pitchFamily="18" charset="0"/>
              </a:rPr>
              <a:pPr eaLnBrk="1" hangingPunct="1"/>
              <a:t>4</a:t>
            </a:fld>
            <a:endParaRPr lang="en-US" altLang="zh-CN">
              <a:latin typeface="Garamond" panose="02020404030301010803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5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046709"/>
            <a:ext cx="8291264" cy="1734220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zh-CN" sz="2400" dirty="0">
                  <a:latin typeface="微软雅黑" pitchFamily="34" charset="-122"/>
                  <a:ea typeface="微软雅黑" pitchFamily="34" charset="-122"/>
                </a:rPr>
                <a:t>在客户机与</a:t>
              </a:r>
              <a:r>
                <a:rPr lang="en-US" altLang="zh-CN" sz="2400" dirty="0" err="1">
                  <a:latin typeface="微软雅黑" pitchFamily="34" charset="-122"/>
                  <a:ea typeface="微软雅黑" pitchFamily="34" charset="-122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服务器</a:t>
              </a:r>
              <a:r>
                <a:rPr lang="zh-CN" altLang="zh-CN" sz="2400" dirty="0">
                  <a:latin typeface="微软雅黑" pitchFamily="34" charset="-122"/>
                  <a:ea typeface="微软雅黑" pitchFamily="34" charset="-122"/>
                </a:rPr>
                <a:t>之间进行简单文件传输的协议，提供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相对简单</a:t>
              </a:r>
              <a:r>
                <a:rPr lang="zh-CN" altLang="zh-CN" sz="2400" dirty="0">
                  <a:latin typeface="微软雅黑" pitchFamily="34" charset="-122"/>
                  <a:ea typeface="微软雅黑" pitchFamily="34" charset="-122"/>
                </a:rPr>
                <a:t>、开销不大的</a:t>
              </a:r>
              <a:r>
                <a:rPr lang="en-US" altLang="zh-CN" sz="2400" dirty="0" err="1">
                  <a:latin typeface="微软雅黑" pitchFamily="34" charset="-122"/>
                  <a:ea typeface="微软雅黑" pitchFamily="34" charset="-122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文件传输服务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。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(RFC 1350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）</a:t>
              </a: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692696"/>
            <a:ext cx="4495725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协议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-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简单文件传输协议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1" name="组合 9">
            <a:extLst>
              <a:ext uri="{FF2B5EF4-FFF2-40B4-BE49-F238E27FC236}">
                <a16:creationId xmlns:a16="http://schemas.microsoft.com/office/drawing/2014/main" id="{4FA7E78B-6EA6-41D8-AA4B-47D53123FD0F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3563938"/>
            <a:ext cx="2962671" cy="2097310"/>
            <a:chOff x="0" y="2511233"/>
            <a:chExt cx="8229600" cy="3015548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978F7A1-C2B9-4DA7-BD3F-098060F9B8C6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2">
              <a:schemeClr val="accent5">
                <a:hueOff val="4607616"/>
                <a:satOff val="-2283"/>
                <a:lumOff val="-46667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1E8EEE5-280B-4273-95B2-86D42776CC5E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简单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开销小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简单的可靠机制</a:t>
              </a:r>
            </a:p>
          </p:txBody>
        </p:sp>
      </p:grpSp>
      <p:grpSp>
        <p:nvGrpSpPr>
          <p:cNvPr id="24" name="组合 10">
            <a:extLst>
              <a:ext uri="{FF2B5EF4-FFF2-40B4-BE49-F238E27FC236}">
                <a16:creationId xmlns:a16="http://schemas.microsoft.com/office/drawing/2014/main" id="{90221B34-31AF-4ABD-B9F4-3F62BD8F316D}"/>
              </a:ext>
            </a:extLst>
          </p:cNvPr>
          <p:cNvGrpSpPr>
            <a:grpSpLocks/>
          </p:cNvGrpSpPr>
          <p:nvPr/>
        </p:nvGrpSpPr>
        <p:grpSpPr bwMode="auto">
          <a:xfrm>
            <a:off x="652339" y="3209925"/>
            <a:ext cx="1903437" cy="709613"/>
            <a:chOff x="411480" y="2156993"/>
            <a:chExt cx="5760720" cy="708480"/>
          </a:xfrm>
        </p:grpSpPr>
        <p:sp>
          <p:nvSpPr>
            <p:cNvPr id="25" name="圆角矩形 11">
              <a:extLst>
                <a:ext uri="{FF2B5EF4-FFF2-40B4-BE49-F238E27FC236}">
                  <a16:creationId xmlns:a16="http://schemas.microsoft.com/office/drawing/2014/main" id="{F88249F6-16BE-4670-8045-2C999CAA694F}"/>
                </a:ext>
              </a:extLst>
            </p:cNvPr>
            <p:cNvSpPr/>
            <p:nvPr/>
          </p:nvSpPr>
          <p:spPr>
            <a:xfrm>
              <a:off x="411480" y="2156993"/>
              <a:ext cx="5760720" cy="708480"/>
            </a:xfrm>
            <a:prstGeom prst="roundRect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4607616"/>
                <a:satOff val="-2283"/>
                <a:lumOff val="-46667"/>
                <a:alphaOff val="0"/>
              </a:schemeClr>
            </a:fillRef>
            <a:effectRef idx="1">
              <a:schemeClr val="accent5">
                <a:hueOff val="4607616"/>
                <a:satOff val="-2283"/>
                <a:lumOff val="-4666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圆角矩形 10">
              <a:extLst>
                <a:ext uri="{FF2B5EF4-FFF2-40B4-BE49-F238E27FC236}">
                  <a16:creationId xmlns:a16="http://schemas.microsoft.com/office/drawing/2014/main" id="{08013A1F-124C-4393-A28B-08AD8ECE72BC}"/>
                </a:ext>
              </a:extLst>
            </p:cNvPr>
            <p:cNvSpPr/>
            <p:nvPr/>
          </p:nvSpPr>
          <p:spPr>
            <a:xfrm>
              <a:off x="446403" y="2191862"/>
              <a:ext cx="5690874" cy="6387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特点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9" name="箭头: 右 8">
            <a:extLst>
              <a:ext uri="{FF2B5EF4-FFF2-40B4-BE49-F238E27FC236}">
                <a16:creationId xmlns:a16="http://schemas.microsoft.com/office/drawing/2014/main" id="{FB3FD1F3-8C71-4E71-9A77-9954F8DD8498}"/>
              </a:ext>
            </a:extLst>
          </p:cNvPr>
          <p:cNvSpPr/>
          <p:nvPr/>
        </p:nvSpPr>
        <p:spPr>
          <a:xfrm>
            <a:off x="3641946" y="4365104"/>
            <a:ext cx="1074070" cy="2674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9">
            <a:extLst>
              <a:ext uri="{FF2B5EF4-FFF2-40B4-BE49-F238E27FC236}">
                <a16:creationId xmlns:a16="http://schemas.microsoft.com/office/drawing/2014/main" id="{954C101F-A62E-4370-8789-BC30ED20B691}"/>
              </a:ext>
            </a:extLst>
          </p:cNvPr>
          <p:cNvGrpSpPr>
            <a:grpSpLocks/>
          </p:cNvGrpSpPr>
          <p:nvPr/>
        </p:nvGrpSpPr>
        <p:grpSpPr bwMode="auto">
          <a:xfrm>
            <a:off x="4788024" y="3288034"/>
            <a:ext cx="3960440" cy="1797150"/>
            <a:chOff x="0" y="2511233"/>
            <a:chExt cx="15045704" cy="2192400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035CA835-9981-4DE3-93E3-911AFEF03C3C}"/>
                </a:ext>
              </a:extLst>
            </p:cNvPr>
            <p:cNvSpPr/>
            <p:nvPr/>
          </p:nvSpPr>
          <p:spPr>
            <a:xfrm>
              <a:off x="0" y="2511233"/>
              <a:ext cx="8229600" cy="21924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5">
                <a:hueOff val="4607616"/>
                <a:satOff val="-2283"/>
                <a:lumOff val="-46667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99F2579D-C4F7-45D2-9B46-2410A63EF7F0}"/>
                </a:ext>
              </a:extLst>
            </p:cNvPr>
            <p:cNvSpPr/>
            <p:nvPr/>
          </p:nvSpPr>
          <p:spPr>
            <a:xfrm>
              <a:off x="1849067" y="2511233"/>
              <a:ext cx="13196637" cy="2192400"/>
            </a:xfrm>
            <a:prstGeom prst="rect">
              <a:avLst/>
            </a:prstGeom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功能相对较弱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性能比较差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比较适合嵌入式设备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53655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6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766789"/>
            <a:ext cx="8291264" cy="3678435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协议定义了五种类型的数据包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读文件请求包：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Read Request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，简写</a:t>
              </a:r>
              <a:r>
                <a:rPr lang="en-US" altLang="zh-CN" sz="2400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RRQ</a:t>
              </a: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写文件请求包：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Write Request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，简写</a:t>
              </a:r>
              <a:r>
                <a:rPr lang="en-US" altLang="zh-CN" sz="2400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WRQ</a:t>
              </a: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文件数据包：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Data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，简写</a:t>
              </a:r>
              <a:r>
                <a:rPr lang="en-US" altLang="zh-CN" sz="2400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DATA</a:t>
              </a: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回应包：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Acknowledgement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，简写</a:t>
              </a:r>
              <a:r>
                <a:rPr lang="en-US" altLang="zh-CN" sz="2400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ACK</a:t>
              </a: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错误信息包：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ERROR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，简写</a:t>
              </a:r>
              <a:r>
                <a:rPr lang="en-US" altLang="zh-CN" sz="2400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ERROR</a:t>
              </a:r>
              <a:endParaRPr lang="zh-CN" altLang="en-US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1340768"/>
            <a:ext cx="4495725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协议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-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数据包格式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9262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7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262733"/>
            <a:ext cx="8291264" cy="3102371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3919661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725797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数据包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-RRQ/WRQ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179202" name="Picture 2">
            <a:extLst>
              <a:ext uri="{FF2B5EF4-FFF2-40B4-BE49-F238E27FC236}">
                <a16:creationId xmlns:a16="http://schemas.microsoft.com/office/drawing/2014/main" id="{1E9F37B8-7DE7-4FB3-B0E3-6E77C16F23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731094"/>
            <a:ext cx="7368936" cy="2201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88FDEB5-F6B8-46D2-B7C6-4387B0737ED8}"/>
              </a:ext>
            </a:extLst>
          </p:cNvPr>
          <p:cNvSpPr txBox="1"/>
          <p:nvPr/>
        </p:nvSpPr>
        <p:spPr>
          <a:xfrm>
            <a:off x="437956" y="5157192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Filename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文件名，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ASCII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码并以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表示结尾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A877227-8F76-4ECF-85B5-3A1FAEE85056}"/>
              </a:ext>
            </a:extLst>
          </p:cNvPr>
          <p:cNvSpPr txBox="1"/>
          <p:nvPr/>
        </p:nvSpPr>
        <p:spPr>
          <a:xfrm>
            <a:off x="446372" y="5589240"/>
            <a:ext cx="8240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Transfer Mode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传输模式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ASCII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码并以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表示结尾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0027343-43B9-43F8-B36D-343B7616B5C9}"/>
              </a:ext>
            </a:extLst>
          </p:cNvPr>
          <p:cNvSpPr txBox="1"/>
          <p:nvPr/>
        </p:nvSpPr>
        <p:spPr>
          <a:xfrm>
            <a:off x="437956" y="4695527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Operation Code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操作码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1-RRQ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2-WRQ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42062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8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262733"/>
            <a:ext cx="8291264" cy="3102371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3127573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数据包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-DATA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088FDEB5-F6B8-46D2-B7C6-4387B0737ED8}"/>
              </a:ext>
            </a:extLst>
          </p:cNvPr>
          <p:cNvSpPr txBox="1"/>
          <p:nvPr/>
        </p:nvSpPr>
        <p:spPr>
          <a:xfrm>
            <a:off x="437956" y="5157192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Block Number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数据块编号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A877227-8F76-4ECF-85B5-3A1FAEE85056}"/>
              </a:ext>
            </a:extLst>
          </p:cNvPr>
          <p:cNvSpPr txBox="1"/>
          <p:nvPr/>
        </p:nvSpPr>
        <p:spPr>
          <a:xfrm>
            <a:off x="446372" y="5589240"/>
            <a:ext cx="8240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Data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数据，小于</a:t>
            </a:r>
            <a:r>
              <a:rPr lang="en-US" altLang="zh-CN" sz="2400" kern="1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512B</a:t>
            </a:r>
            <a:r>
              <a:rPr lang="zh-CN" altLang="en-US" sz="2400" kern="1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为最后一个数据块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0027343-43B9-43F8-B36D-343B7616B5C9}"/>
              </a:ext>
            </a:extLst>
          </p:cNvPr>
          <p:cNvSpPr txBox="1"/>
          <p:nvPr/>
        </p:nvSpPr>
        <p:spPr>
          <a:xfrm>
            <a:off x="437956" y="4695527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Operation Code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操作码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3-DATA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0226" name="Picture 2">
            <a:extLst>
              <a:ext uri="{FF2B5EF4-FFF2-40B4-BE49-F238E27FC236}">
                <a16:creationId xmlns:a16="http://schemas.microsoft.com/office/drawing/2014/main" id="{3AB77A57-EACF-494D-84A8-4252FE2644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727062"/>
            <a:ext cx="7598650" cy="22780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8691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2024年9月29日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9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262734"/>
            <a:ext cx="8291264" cy="2173734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2911549" cy="708025"/>
            <a:chOff x="411480" y="47753"/>
            <a:chExt cx="5795643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760720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数据包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-ACK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088FDEB5-F6B8-46D2-B7C6-4387B0737ED8}"/>
              </a:ext>
            </a:extLst>
          </p:cNvPr>
          <p:cNvSpPr txBox="1"/>
          <p:nvPr/>
        </p:nvSpPr>
        <p:spPr>
          <a:xfrm>
            <a:off x="437956" y="4322713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Block Number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：接收到的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数据块编号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0027343-43B9-43F8-B36D-343B7616B5C9}"/>
              </a:ext>
            </a:extLst>
          </p:cNvPr>
          <p:cNvSpPr txBox="1"/>
          <p:nvPr/>
        </p:nvSpPr>
        <p:spPr>
          <a:xfrm>
            <a:off x="437956" y="3861048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Operation Code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操作码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4-ACK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1250" name="Picture 2">
            <a:extLst>
              <a:ext uri="{FF2B5EF4-FFF2-40B4-BE49-F238E27FC236}">
                <a16:creationId xmlns:a16="http://schemas.microsoft.com/office/drawing/2014/main" id="{C95F1533-39C7-4374-80F7-36CC0E4468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049" y="1816285"/>
            <a:ext cx="7707290" cy="95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6673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1">
  <a:themeElements>
    <a:clrScheme name="1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1">
      <a:majorFont>
        <a:latin typeface="Garamond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7125</TotalTime>
  <Words>1339</Words>
  <Application>Microsoft Office PowerPoint</Application>
  <PresentationFormat>全屏显示(4:3)</PresentationFormat>
  <Paragraphs>237</Paragraphs>
  <Slides>24</Slides>
  <Notes>22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24</vt:i4>
      </vt:variant>
    </vt:vector>
  </HeadingPairs>
  <TitlesOfParts>
    <vt:vector size="32" baseType="lpstr">
      <vt:lpstr>微软雅黑</vt:lpstr>
      <vt:lpstr>Arial</vt:lpstr>
      <vt:lpstr>Garamond</vt:lpstr>
      <vt:lpstr>Times New Roman</vt:lpstr>
      <vt:lpstr>Wingdings</vt:lpstr>
      <vt:lpstr>1_1</vt:lpstr>
      <vt:lpstr>Image</vt:lpstr>
      <vt:lpstr>Visio</vt:lpstr>
      <vt:lpstr>计算机通信与网络实验——TFTP服务器实现 </vt:lpstr>
      <vt:lpstr>Socket编程实验</vt:lpstr>
      <vt:lpstr>Socket编程实验</vt:lpstr>
      <vt:lpstr>目          录</vt:lpstr>
      <vt:lpstr>Socket编程实验-TFTP协议</vt:lpstr>
      <vt:lpstr>Socket编程实验-TFTP协议</vt:lpstr>
      <vt:lpstr>Socket编程实验-TFTP协议</vt:lpstr>
      <vt:lpstr>Socket编程实验-TFTP协议</vt:lpstr>
      <vt:lpstr>Socket编程实验-TFTP协议</vt:lpstr>
      <vt:lpstr>Socket编程实验-TFTP协议</vt:lpstr>
      <vt:lpstr>Socket编程实验-TFTP协议</vt:lpstr>
      <vt:lpstr>Socket编程实验-TFTP协议</vt:lpstr>
      <vt:lpstr>Socket编程实验-TFTP协议</vt:lpstr>
      <vt:lpstr>Socket编程实验-Socket介绍</vt:lpstr>
      <vt:lpstr>Socket编程实验-Socket介绍</vt:lpstr>
      <vt:lpstr>Socket编程实验-Socket介绍</vt:lpstr>
      <vt:lpstr>Socket编程实验-Socket介绍</vt:lpstr>
      <vt:lpstr>Socket编程实验-Socket介绍</vt:lpstr>
      <vt:lpstr>Socket编程实验-Socket介绍</vt:lpstr>
      <vt:lpstr>Socket编程实验-Socket介绍</vt:lpstr>
      <vt:lpstr>Socket编程实验-Socket介绍</vt:lpstr>
      <vt:lpstr>Socket编程实验-Socket介绍</vt:lpstr>
      <vt:lpstr>Windows中启动TFTP客户端服务</vt:lpstr>
      <vt:lpstr>Socket编程实验</vt:lpstr>
    </vt:vector>
  </TitlesOfParts>
  <Company>HuaZhong Univ. of Sci. &amp; Tech.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计算机网络</dc:title>
  <dc:creator>KCHEN</dc:creator>
  <cp:lastModifiedBy>Ling Xiao</cp:lastModifiedBy>
  <cp:revision>371</cp:revision>
  <dcterms:created xsi:type="dcterms:W3CDTF">2006-03-01T02:13:52Z</dcterms:created>
  <dcterms:modified xsi:type="dcterms:W3CDTF">2024-09-29T06:13:18Z</dcterms:modified>
</cp:coreProperties>
</file>

<file path=docProps/thumbnail.jpeg>
</file>